
<file path=[Content_Types].xml><?xml version="1.0" encoding="utf-8"?>
<Types xmlns="http://schemas.openxmlformats.org/package/2006/content-types">
  <Default Extension="emf" ContentType="image/x-emf"/>
  <Default Extension="fntdata" ContentType="application/x-fontdata"/>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6"/>
  </p:notesMasterIdLst>
  <p:sldIdLst>
    <p:sldId id="302" r:id="rId2"/>
    <p:sldId id="272"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301"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8" r:id="rId44"/>
    <p:sldId id="300" r:id="rId45"/>
  </p:sldIdLst>
  <p:sldSz cx="12192000" cy="6858000"/>
  <p:notesSz cx="6858000" cy="9144000"/>
  <p:embeddedFontLst>
    <p:embeddedFont>
      <p:font typeface="Bookman Old Style" panose="02050604050505020204" pitchFamily="18" charset="0"/>
      <p:regular r:id="rId47"/>
      <p:bold r:id="rId48"/>
      <p:italic r:id="rId49"/>
      <p:boldItalic r:id="rId50"/>
    </p:embeddedFont>
    <p:embeddedFont>
      <p:font typeface="Helvetica Neue" panose="020B0604020202020204" charset="0"/>
      <p:regular r:id="rId51"/>
      <p:bold r:id="rId52"/>
      <p:italic r:id="rId53"/>
      <p:boldItalic r:id="rId54"/>
    </p:embeddedFont>
    <p:embeddedFont>
      <p:font typeface="Libre Franklin" pitchFamily="2" charset="0"/>
      <p:regular r:id="rId55"/>
      <p:bold r:id="rId56"/>
      <p:italic r:id="rId57"/>
      <p:boldItalic r:id="rId58"/>
    </p:embeddedFont>
    <p:embeddedFont>
      <p:font typeface="Noto Sans Symbols" pitchFamily="2" charset="0"/>
      <p:regular r:id="rId59"/>
      <p:bold r:id="rId6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61" roundtripDataSignature="AMtx7mj1RHecov9GfkluzcB0mxCma1fRaA=="/>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21" d="100"/>
          <a:sy n="121" d="100"/>
        </p:scale>
        <p:origin x="65" y="50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1.fntdata"/><Relationship Id="rId50" Type="http://schemas.openxmlformats.org/officeDocument/2006/relationships/font" Target="fonts/font4.fntdata"/><Relationship Id="rId55" Type="http://schemas.openxmlformats.org/officeDocument/2006/relationships/font" Target="fonts/font9.fntdata"/><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7.fntdata"/><Relationship Id="rId58" Type="http://schemas.openxmlformats.org/officeDocument/2006/relationships/font" Target="fonts/font12.fntdata"/><Relationship Id="rId5" Type="http://schemas.openxmlformats.org/officeDocument/2006/relationships/slide" Target="slides/slide4.xml"/><Relationship Id="rId61" Type="http://customschemas.google.com/relationships/presentationmetadata" Target="meta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2.fntdata"/><Relationship Id="rId56" Type="http://schemas.openxmlformats.org/officeDocument/2006/relationships/font" Target="fonts/font10.fntdata"/><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5.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59" Type="http://schemas.openxmlformats.org/officeDocument/2006/relationships/font" Target="fonts/font13.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8.fntdata"/><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3.fntdata"/><Relationship Id="rId57" Type="http://schemas.openxmlformats.org/officeDocument/2006/relationships/font" Target="fonts/font11.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6.fntdata"/><Relationship Id="rId60" Type="http://schemas.openxmlformats.org/officeDocument/2006/relationships/font" Target="fonts/font14.fntdata"/><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3" name="Google Shape;63;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2470408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6" name="Google Shape;116;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endParaRPr sz="1200" b="1">
              <a:latin typeface="Calibri"/>
              <a:ea typeface="Calibri"/>
              <a:cs typeface="Calibri"/>
              <a:sym typeface="Calibri"/>
            </a:endParaRPr>
          </a:p>
          <a:p>
            <a:pPr marL="158750" marR="0" lvl="0" indent="0" algn="l" rtl="0">
              <a:lnSpc>
                <a:spcPct val="100000"/>
              </a:lnSpc>
              <a:spcBef>
                <a:spcPts val="0"/>
              </a:spcBef>
              <a:spcAft>
                <a:spcPts val="0"/>
              </a:spcAft>
              <a:buClr>
                <a:srgbClr val="000000"/>
              </a:buClr>
              <a:buSzPts val="1100"/>
              <a:buFont typeface="Arial"/>
              <a:buNone/>
            </a:pPr>
            <a:r>
              <a:rPr lang="en-US" sz="1200">
                <a:latin typeface="Calibri"/>
                <a:ea typeface="Calibri"/>
                <a:cs typeface="Calibri"/>
                <a:sym typeface="Calibri"/>
              </a:rPr>
              <a:t>This matrix provides insight into visualizing a portfolio that balances risk and return by leveraging assets with low or negative correlations for increased diversification while considering similar assets for targeted exposure.</a:t>
            </a:r>
            <a:endParaRPr/>
          </a:p>
          <a:p>
            <a:pPr marL="158750" lvl="0" indent="0" algn="l" rtl="0">
              <a:lnSpc>
                <a:spcPct val="100000"/>
              </a:lnSpc>
              <a:spcBef>
                <a:spcPts val="0"/>
              </a:spcBef>
              <a:spcAft>
                <a:spcPts val="0"/>
              </a:spcAft>
              <a:buSzPts val="1100"/>
              <a:buNone/>
            </a:pPr>
            <a:endParaRPr sz="1200" b="1">
              <a:latin typeface="Calibri"/>
              <a:ea typeface="Calibri"/>
              <a:cs typeface="Calibri"/>
              <a:sym typeface="Calibri"/>
            </a:endParaRPr>
          </a:p>
          <a:p>
            <a:pPr marL="158750" lvl="0" indent="0" algn="l" rtl="0">
              <a:lnSpc>
                <a:spcPct val="100000"/>
              </a:lnSpc>
              <a:spcBef>
                <a:spcPts val="0"/>
              </a:spcBef>
              <a:spcAft>
                <a:spcPts val="0"/>
              </a:spcAft>
              <a:buSzPts val="1100"/>
              <a:buNone/>
            </a:pPr>
            <a:r>
              <a:rPr lang="en-US" sz="1200" b="1">
                <a:latin typeface="Calibri"/>
                <a:ea typeface="Calibri"/>
                <a:cs typeface="Calibri"/>
                <a:sym typeface="Calibri"/>
              </a:rPr>
              <a:t>High Positive Correlations</a:t>
            </a:r>
            <a:r>
              <a:rPr lang="en-US" sz="1200">
                <a:latin typeface="Calibri"/>
                <a:ea typeface="Calibri"/>
                <a:cs typeface="Calibri"/>
                <a:sym typeface="Calibri"/>
              </a:rPr>
              <a:t> - </a:t>
            </a:r>
            <a:endParaRPr/>
          </a:p>
          <a:p>
            <a:pPr marL="158750" lvl="0" indent="0" algn="l" rtl="0">
              <a:lnSpc>
                <a:spcPct val="100000"/>
              </a:lnSpc>
              <a:spcBef>
                <a:spcPts val="0"/>
              </a:spcBef>
              <a:spcAft>
                <a:spcPts val="0"/>
              </a:spcAft>
              <a:buSzPts val="1100"/>
              <a:buFont typeface="Arial"/>
              <a:buNone/>
            </a:pPr>
            <a:r>
              <a:rPr lang="en-US" sz="1200" b="1">
                <a:latin typeface="Calibri"/>
                <a:ea typeface="Calibri"/>
                <a:cs typeface="Calibri"/>
                <a:sym typeface="Calibri"/>
              </a:rPr>
              <a:t>VASIX &amp; VT</a:t>
            </a:r>
            <a:r>
              <a:rPr lang="en-US" sz="1200">
                <a:latin typeface="Calibri"/>
                <a:ea typeface="Calibri"/>
                <a:cs typeface="Calibri"/>
                <a:sym typeface="Calibri"/>
              </a:rPr>
              <a:t> - High correlation (0.80) indicates similar return movements, implying limited diversification benefit.</a:t>
            </a:r>
            <a:endParaRPr/>
          </a:p>
          <a:p>
            <a:pPr marL="158750" lvl="0" indent="0" algn="l" rtl="0">
              <a:lnSpc>
                <a:spcPct val="100000"/>
              </a:lnSpc>
              <a:spcBef>
                <a:spcPts val="0"/>
              </a:spcBef>
              <a:spcAft>
                <a:spcPts val="0"/>
              </a:spcAft>
              <a:buSzPts val="1100"/>
              <a:buFont typeface="Arial"/>
              <a:buNone/>
            </a:pPr>
            <a:r>
              <a:rPr lang="en-US" sz="1200" b="1">
                <a:latin typeface="Calibri"/>
                <a:ea typeface="Calibri"/>
                <a:cs typeface="Calibri"/>
                <a:sym typeface="Calibri"/>
              </a:rPr>
              <a:t>QLEIX &amp; QSPIX</a:t>
            </a:r>
            <a:r>
              <a:rPr lang="en-US" sz="1200">
                <a:latin typeface="Calibri"/>
                <a:ea typeface="Calibri"/>
                <a:cs typeface="Calibri"/>
                <a:sym typeface="Calibri"/>
              </a:rPr>
              <a:t> - Strong positive correlation (0.73), reflecting similar equity strategy exposures.</a:t>
            </a:r>
            <a:endParaRPr/>
          </a:p>
          <a:p>
            <a:pPr marL="158750" lvl="0" indent="0" algn="l" rtl="0">
              <a:lnSpc>
                <a:spcPct val="100000"/>
              </a:lnSpc>
              <a:spcBef>
                <a:spcPts val="0"/>
              </a:spcBef>
              <a:spcAft>
                <a:spcPts val="0"/>
              </a:spcAft>
              <a:buSzPts val="1100"/>
              <a:buFont typeface="Arial"/>
              <a:buNone/>
            </a:pPr>
            <a:r>
              <a:rPr lang="en-US" sz="1200" b="1">
                <a:latin typeface="Calibri"/>
                <a:ea typeface="Calibri"/>
                <a:cs typeface="Calibri"/>
                <a:sym typeface="Calibri"/>
              </a:rPr>
              <a:t>QMNIX &amp; QSPIX</a:t>
            </a:r>
            <a:r>
              <a:rPr lang="en-US" sz="1200">
                <a:latin typeface="Calibri"/>
                <a:ea typeface="Calibri"/>
                <a:cs typeface="Calibri"/>
                <a:sym typeface="Calibri"/>
              </a:rPr>
              <a:t> - Strong positive correlation (0.81), indicating overlap between market-neutral and style premia strategies.</a:t>
            </a:r>
            <a:endParaRPr/>
          </a:p>
          <a:p>
            <a:pPr marL="158750" lvl="0" indent="0" algn="l" rtl="0">
              <a:lnSpc>
                <a:spcPct val="100000"/>
              </a:lnSpc>
              <a:spcBef>
                <a:spcPts val="0"/>
              </a:spcBef>
              <a:spcAft>
                <a:spcPts val="0"/>
              </a:spcAft>
              <a:buSzPts val="1100"/>
              <a:buNone/>
            </a:pPr>
            <a:endParaRPr sz="1200" b="1">
              <a:latin typeface="Calibri"/>
              <a:ea typeface="Calibri"/>
              <a:cs typeface="Calibri"/>
              <a:sym typeface="Calibri"/>
            </a:endParaRPr>
          </a:p>
          <a:p>
            <a:pPr marL="158750" lvl="0" indent="0" algn="l" rtl="0">
              <a:lnSpc>
                <a:spcPct val="100000"/>
              </a:lnSpc>
              <a:spcBef>
                <a:spcPts val="0"/>
              </a:spcBef>
              <a:spcAft>
                <a:spcPts val="0"/>
              </a:spcAft>
              <a:buSzPts val="1100"/>
              <a:buNone/>
            </a:pPr>
            <a:r>
              <a:rPr lang="en-US" sz="1200" b="1">
                <a:latin typeface="Calibri"/>
                <a:ea typeface="Calibri"/>
                <a:cs typeface="Calibri"/>
                <a:sym typeface="Calibri"/>
              </a:rPr>
              <a:t>Low or Negative Correlations</a:t>
            </a:r>
            <a:r>
              <a:rPr lang="en-US" sz="1200">
                <a:latin typeface="Calibri"/>
                <a:ea typeface="Calibri"/>
                <a:cs typeface="Calibri"/>
                <a:sym typeface="Calibri"/>
              </a:rPr>
              <a:t> (Diversification Opportunities) - </a:t>
            </a:r>
            <a:endParaRPr/>
          </a:p>
          <a:p>
            <a:pPr marL="158750" lvl="0" indent="0" algn="l" rtl="0">
              <a:lnSpc>
                <a:spcPct val="100000"/>
              </a:lnSpc>
              <a:spcBef>
                <a:spcPts val="0"/>
              </a:spcBef>
              <a:spcAft>
                <a:spcPts val="0"/>
              </a:spcAft>
              <a:buSzPts val="1100"/>
              <a:buFont typeface="Arial"/>
              <a:buNone/>
            </a:pPr>
            <a:r>
              <a:rPr lang="en-US" sz="1200" b="1">
                <a:latin typeface="Calibri"/>
                <a:ea typeface="Calibri"/>
                <a:cs typeface="Calibri"/>
                <a:sym typeface="Calibri"/>
              </a:rPr>
              <a:t>VASIX &amp; UUP</a:t>
            </a:r>
            <a:r>
              <a:rPr lang="en-US" sz="1200">
                <a:latin typeface="Calibri"/>
                <a:ea typeface="Calibri"/>
                <a:cs typeface="Calibri"/>
                <a:sym typeface="Calibri"/>
              </a:rPr>
              <a:t> - Negative correlation (-0.51) suggests UUP could diversify away from the risks in VASIX.</a:t>
            </a:r>
            <a:endParaRPr/>
          </a:p>
          <a:p>
            <a:pPr marL="158750" lvl="0" indent="0" algn="l" rtl="0">
              <a:lnSpc>
                <a:spcPct val="100000"/>
              </a:lnSpc>
              <a:spcBef>
                <a:spcPts val="0"/>
              </a:spcBef>
              <a:spcAft>
                <a:spcPts val="0"/>
              </a:spcAft>
              <a:buSzPts val="1100"/>
              <a:buFont typeface="Arial"/>
              <a:buNone/>
            </a:pPr>
            <a:r>
              <a:rPr lang="en-US" sz="1200" b="1">
                <a:latin typeface="Calibri"/>
                <a:ea typeface="Calibri"/>
                <a:cs typeface="Calibri"/>
                <a:sym typeface="Calibri"/>
              </a:rPr>
              <a:t>BTC &amp; UUP</a:t>
            </a:r>
            <a:r>
              <a:rPr lang="en-US" sz="1200">
                <a:latin typeface="Calibri"/>
                <a:ea typeface="Calibri"/>
                <a:cs typeface="Calibri"/>
                <a:sym typeface="Calibri"/>
              </a:rPr>
              <a:t> - Moderate negative correlation (-0.27), indicating that Bitcoin could provide diversification benefits alongside USD Bullish.</a:t>
            </a:r>
            <a:endParaRPr/>
          </a:p>
          <a:p>
            <a:pPr marL="158750" lvl="0" indent="0" algn="l" rtl="0">
              <a:lnSpc>
                <a:spcPct val="100000"/>
              </a:lnSpc>
              <a:spcBef>
                <a:spcPts val="0"/>
              </a:spcBef>
              <a:spcAft>
                <a:spcPts val="0"/>
              </a:spcAft>
              <a:buSzPts val="1100"/>
              <a:buFont typeface="Arial"/>
              <a:buNone/>
            </a:pPr>
            <a:r>
              <a:rPr lang="en-US" sz="1200" b="1">
                <a:latin typeface="Calibri"/>
                <a:ea typeface="Calibri"/>
                <a:cs typeface="Calibri"/>
                <a:sym typeface="Calibri"/>
              </a:rPr>
              <a:t>VASIX &amp; QMNIX</a:t>
            </a:r>
            <a:r>
              <a:rPr lang="en-US" sz="1200">
                <a:latin typeface="Calibri"/>
                <a:ea typeface="Calibri"/>
                <a:cs typeface="Calibri"/>
                <a:sym typeface="Calibri"/>
              </a:rPr>
              <a:t> - Negative correlation (-0.23) suggests potential diversification when adding QMNIX to a portfolio heavily invested in VASIX.</a:t>
            </a:r>
            <a:endParaRPr/>
          </a:p>
          <a:p>
            <a:pPr marL="158750" lvl="0" indent="0" algn="l" rtl="0">
              <a:lnSpc>
                <a:spcPct val="100000"/>
              </a:lnSpc>
              <a:spcBef>
                <a:spcPts val="0"/>
              </a:spcBef>
              <a:spcAft>
                <a:spcPts val="0"/>
              </a:spcAft>
              <a:buSzPts val="1100"/>
              <a:buFont typeface="Arial"/>
              <a:buNone/>
            </a:pPr>
            <a:r>
              <a:rPr lang="en-US" sz="1200" b="1">
                <a:latin typeface="Calibri"/>
                <a:ea typeface="Calibri"/>
                <a:cs typeface="Calibri"/>
                <a:sym typeface="Calibri"/>
              </a:rPr>
              <a:t>VT &amp; VIXM</a:t>
            </a:r>
            <a:r>
              <a:rPr lang="en-US" sz="1200">
                <a:latin typeface="Calibri"/>
                <a:ea typeface="Calibri"/>
                <a:cs typeface="Calibri"/>
                <a:sym typeface="Calibri"/>
              </a:rPr>
              <a:t> - Negative correlation (-0.72) highlights VIXM's value as a hedge against the volatility in global equity markets.</a:t>
            </a:r>
            <a:endParaRPr/>
          </a:p>
          <a:p>
            <a:pPr marL="158750" lvl="0" indent="0" algn="l" rtl="0">
              <a:lnSpc>
                <a:spcPct val="100000"/>
              </a:lnSpc>
              <a:spcBef>
                <a:spcPts val="0"/>
              </a:spcBef>
              <a:spcAft>
                <a:spcPts val="0"/>
              </a:spcAft>
              <a:buSzPts val="1100"/>
              <a:buNone/>
            </a:pPr>
            <a:endParaRPr sz="1200" b="1">
              <a:latin typeface="Calibri"/>
              <a:ea typeface="Calibri"/>
              <a:cs typeface="Calibri"/>
              <a:sym typeface="Calibri"/>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30aa4fe3e27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2" name="Google Shape;122;g30aa4fe3e27_0_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0" name="Google Shape;130;p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r>
              <a:rPr lang="en-US"/>
              <a:t>Risk-return plots for Risk Parity, Minimum Variance, and Maximum Diversification</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6" name="Google Shape;136;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3" name="Google Shape;143;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200000"/>
              </a:lnSpc>
              <a:spcBef>
                <a:spcPts val="0"/>
              </a:spcBef>
              <a:spcAft>
                <a:spcPts val="0"/>
              </a:spcAft>
              <a:buSzPts val="1100"/>
              <a:buNone/>
            </a:pPr>
            <a:r>
              <a:rPr lang="en-US" sz="1800" b="1">
                <a:latin typeface="Calibri"/>
                <a:ea typeface="Calibri"/>
                <a:cs typeface="Calibri"/>
                <a:sym typeface="Calibri"/>
              </a:rPr>
              <a:t>Risk Contribution</a:t>
            </a:r>
            <a:endParaRPr sz="1800" b="1">
              <a:latin typeface="Arial"/>
              <a:ea typeface="Arial"/>
              <a:cs typeface="Arial"/>
              <a:sym typeface="Arial"/>
            </a:endParaRPr>
          </a:p>
          <a:p>
            <a:pPr marL="0" marR="0" lvl="0" indent="0" algn="l" rtl="0">
              <a:lnSpc>
                <a:spcPct val="200000"/>
              </a:lnSpc>
              <a:spcBef>
                <a:spcPts val="0"/>
              </a:spcBef>
              <a:spcAft>
                <a:spcPts val="0"/>
              </a:spcAft>
              <a:buSzPts val="1100"/>
              <a:buNone/>
            </a:pPr>
            <a:endParaRPr sz="1800">
              <a:latin typeface="Arial"/>
              <a:ea typeface="Arial"/>
              <a:cs typeface="Arial"/>
              <a:sym typeface="Arial"/>
            </a:endParaRPr>
          </a:p>
          <a:p>
            <a:pPr marL="0" marR="0" lvl="0" indent="0" algn="l" rtl="0">
              <a:lnSpc>
                <a:spcPct val="200000"/>
              </a:lnSpc>
              <a:spcBef>
                <a:spcPts val="0"/>
              </a:spcBef>
              <a:spcAft>
                <a:spcPts val="0"/>
              </a:spcAft>
              <a:buSzPts val="1100"/>
              <a:buNone/>
            </a:pPr>
            <a:r>
              <a:rPr lang="en-US" sz="1800">
                <a:latin typeface="Calibri"/>
                <a:ea typeface="Calibri"/>
                <a:cs typeface="Calibri"/>
                <a:sym typeface="Calibri"/>
              </a:rPr>
              <a:t>The Risk Contribution Table shows how the portfolios achieve diversification</a:t>
            </a:r>
            <a:endParaRPr sz="1800">
              <a:latin typeface="Arial"/>
              <a:ea typeface="Arial"/>
              <a:cs typeface="Arial"/>
              <a:sym typeface="Arial"/>
            </a:endParaRPr>
          </a:p>
          <a:p>
            <a:pPr marL="0" marR="0" lvl="0" indent="0" algn="l" rtl="0">
              <a:lnSpc>
                <a:spcPct val="200000"/>
              </a:lnSpc>
              <a:spcBef>
                <a:spcPts val="0"/>
              </a:spcBef>
              <a:spcAft>
                <a:spcPts val="0"/>
              </a:spcAft>
              <a:buSzPts val="1100"/>
              <a:buNone/>
            </a:pPr>
            <a:endParaRPr sz="1800">
              <a:latin typeface="Calibri"/>
              <a:ea typeface="Calibri"/>
              <a:cs typeface="Calibri"/>
              <a:sym typeface="Calibri"/>
            </a:endParaRPr>
          </a:p>
          <a:p>
            <a:pPr marL="0" marR="0" lvl="0" indent="0" algn="l" rtl="0">
              <a:lnSpc>
                <a:spcPct val="200000"/>
              </a:lnSpc>
              <a:spcBef>
                <a:spcPts val="0"/>
              </a:spcBef>
              <a:spcAft>
                <a:spcPts val="0"/>
              </a:spcAft>
              <a:buSzPts val="1100"/>
              <a:buNone/>
            </a:pPr>
            <a:r>
              <a:rPr lang="en-US" sz="1800">
                <a:latin typeface="Calibri"/>
                <a:ea typeface="Calibri"/>
                <a:cs typeface="Calibri"/>
                <a:sym typeface="Calibri"/>
              </a:rPr>
              <a:t>In the risk parity approach, the contributions from each asset are more uniform, reflecting its aim to balance risk evenly.</a:t>
            </a:r>
            <a:endParaRPr sz="1800">
              <a:latin typeface="Arial"/>
              <a:ea typeface="Arial"/>
              <a:cs typeface="Arial"/>
              <a:sym typeface="Arial"/>
            </a:endParaRPr>
          </a:p>
          <a:p>
            <a:pPr marL="0" marR="0" lvl="0" indent="0" algn="l" rtl="0">
              <a:lnSpc>
                <a:spcPct val="200000"/>
              </a:lnSpc>
              <a:spcBef>
                <a:spcPts val="0"/>
              </a:spcBef>
              <a:spcAft>
                <a:spcPts val="0"/>
              </a:spcAft>
              <a:buSzPts val="1100"/>
              <a:buNone/>
            </a:pPr>
            <a:endParaRPr sz="1800">
              <a:latin typeface="Calibri"/>
              <a:ea typeface="Calibri"/>
              <a:cs typeface="Calibri"/>
              <a:sym typeface="Calibri"/>
            </a:endParaRPr>
          </a:p>
          <a:p>
            <a:pPr marL="0" marR="0" lvl="0" indent="0" algn="l" rtl="0">
              <a:lnSpc>
                <a:spcPct val="200000"/>
              </a:lnSpc>
              <a:spcBef>
                <a:spcPts val="0"/>
              </a:spcBef>
              <a:spcAft>
                <a:spcPts val="0"/>
              </a:spcAft>
              <a:buSzPts val="1100"/>
              <a:buNone/>
            </a:pPr>
            <a:r>
              <a:rPr lang="en-US" sz="1800">
                <a:latin typeface="Calibri"/>
                <a:ea typeface="Calibri"/>
                <a:cs typeface="Calibri"/>
                <a:sym typeface="Calibri"/>
              </a:rPr>
              <a:t>Minimum variance portfolios tend to be heavily skewed towards low-risk assets, resulting in uneven risk contributions, which also explains the higher portfolio concentration.</a:t>
            </a:r>
            <a:endParaRPr sz="1800">
              <a:latin typeface="Arial"/>
              <a:ea typeface="Arial"/>
              <a:cs typeface="Arial"/>
              <a:sym typeface="Arial"/>
            </a:endParaRPr>
          </a:p>
          <a:p>
            <a:pPr marL="0" marR="0" lvl="0" indent="0" algn="l" rtl="0">
              <a:lnSpc>
                <a:spcPct val="200000"/>
              </a:lnSpc>
              <a:spcBef>
                <a:spcPts val="0"/>
              </a:spcBef>
              <a:spcAft>
                <a:spcPts val="0"/>
              </a:spcAft>
              <a:buSzPts val="1100"/>
              <a:buNone/>
            </a:pPr>
            <a:endParaRPr sz="1800">
              <a:latin typeface="Calibri"/>
              <a:ea typeface="Calibri"/>
              <a:cs typeface="Calibri"/>
              <a:sym typeface="Calibri"/>
            </a:endParaRPr>
          </a:p>
          <a:p>
            <a:pPr marL="0" marR="0" lvl="0" indent="0" algn="l" rtl="0">
              <a:lnSpc>
                <a:spcPct val="200000"/>
              </a:lnSpc>
              <a:spcBef>
                <a:spcPts val="0"/>
              </a:spcBef>
              <a:spcAft>
                <a:spcPts val="0"/>
              </a:spcAft>
              <a:buSzPts val="1100"/>
              <a:buNone/>
            </a:pPr>
            <a:r>
              <a:rPr lang="en-US" sz="1800">
                <a:latin typeface="Calibri"/>
                <a:ea typeface="Calibri"/>
                <a:cs typeface="Calibri"/>
                <a:sym typeface="Calibri"/>
              </a:rPr>
              <a:t>Maximum diversification aims to reduce correlations among assets, resulting in weights proportional to each asset's ability to diversify risk rather than its volatility.</a:t>
            </a:r>
            <a:endParaRPr sz="1800">
              <a:latin typeface="Arial"/>
              <a:ea typeface="Arial"/>
              <a:cs typeface="Arial"/>
              <a:sym typeface="Arial"/>
            </a:endParaRPr>
          </a:p>
          <a:p>
            <a:pPr marL="158750" lvl="0" indent="0" algn="l" rtl="0">
              <a:lnSpc>
                <a:spcPct val="100000"/>
              </a:lnSpc>
              <a:spcBef>
                <a:spcPts val="0"/>
              </a:spcBef>
              <a:spcAft>
                <a:spcPts val="0"/>
              </a:spcAft>
              <a:buSzPts val="1100"/>
              <a:buNone/>
            </a:pPr>
            <a:endParaRPr sz="1200" b="0">
              <a:latin typeface="Calibri"/>
              <a:ea typeface="Calibri"/>
              <a:cs typeface="Calibri"/>
              <a:sym typeface="Calibri"/>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6" name="Google Shape;156;p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p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2" name="Google Shape;162;p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30aa4fe3e27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8" name="Google Shape;168;g30aa4fe3e27_0_3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3" name="Google Shape;63;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2210289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3" name="Google Shape;183;p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30aa4fe3e27_0_4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4" name="Google Shape;174;g30aa4fe3e27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4275602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p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9" name="Google Shape;189;p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SzPts val="1100"/>
              <a:buNone/>
            </a:pPr>
            <a:r>
              <a:rPr lang="en-US" sz="1200" b="1">
                <a:latin typeface="Calibri"/>
                <a:ea typeface="Calibri"/>
                <a:cs typeface="Calibri"/>
                <a:sym typeface="Calibri"/>
              </a:rPr>
              <a:t>Vanguard LifeStrategy Income Fund (VASIX)</a:t>
            </a:r>
            <a:endParaRPr sz="1200">
              <a:latin typeface="Calibri"/>
              <a:ea typeface="Calibri"/>
              <a:cs typeface="Calibri"/>
              <a:sym typeface="Calibri"/>
            </a:endParaRPr>
          </a:p>
          <a:p>
            <a:pPr marL="0" marR="0" lvl="0" indent="0" algn="l" rtl="0">
              <a:lnSpc>
                <a:spcPct val="100000"/>
              </a:lnSpc>
              <a:spcBef>
                <a:spcPts val="0"/>
              </a:spcBef>
              <a:spcAft>
                <a:spcPts val="0"/>
              </a:spcAft>
              <a:buSzPts val="1100"/>
              <a:buFont typeface="Noto Sans Symbols"/>
              <a:buNone/>
            </a:pPr>
            <a:r>
              <a:rPr lang="en-US" sz="1200">
                <a:latin typeface="Calibri"/>
                <a:ea typeface="Calibri"/>
                <a:cs typeface="Calibri"/>
                <a:sym typeface="Calibri"/>
              </a:rPr>
              <a:t>The returns exhibit relatively low volatility throughout the time period, with no major spikes or extreme changes. The performance has been steady, fitting its conservative nature.</a:t>
            </a:r>
            <a:endParaRPr/>
          </a:p>
          <a:p>
            <a:pPr marL="0" marR="0" lvl="0" indent="0" algn="l" rtl="0">
              <a:lnSpc>
                <a:spcPct val="100000"/>
              </a:lnSpc>
              <a:spcBef>
                <a:spcPts val="0"/>
              </a:spcBef>
              <a:spcAft>
                <a:spcPts val="0"/>
              </a:spcAft>
              <a:buSzPts val="1100"/>
              <a:buNone/>
            </a:pPr>
            <a:r>
              <a:rPr lang="en-US" sz="1200">
                <a:latin typeface="Calibri"/>
                <a:ea typeface="Calibri"/>
                <a:cs typeface="Calibri"/>
                <a:sym typeface="Calibri"/>
              </a:rPr>
              <a:t> </a:t>
            </a:r>
            <a:endParaRPr/>
          </a:p>
          <a:p>
            <a:pPr marL="0" marR="0" lvl="0" indent="0" algn="l" rtl="0">
              <a:lnSpc>
                <a:spcPct val="100000"/>
              </a:lnSpc>
              <a:spcBef>
                <a:spcPts val="0"/>
              </a:spcBef>
              <a:spcAft>
                <a:spcPts val="0"/>
              </a:spcAft>
              <a:buSzPts val="1100"/>
              <a:buNone/>
            </a:pPr>
            <a:r>
              <a:rPr lang="en-US" sz="1200" b="1">
                <a:latin typeface="Calibri"/>
                <a:ea typeface="Calibri"/>
                <a:cs typeface="Calibri"/>
                <a:sym typeface="Calibri"/>
              </a:rPr>
              <a:t>Vanguard Total World Stock ETF (VT)</a:t>
            </a:r>
            <a:r>
              <a:rPr lang="en-US" sz="1200">
                <a:latin typeface="Calibri"/>
                <a:ea typeface="Calibri"/>
                <a:cs typeface="Calibri"/>
                <a:sym typeface="Calibri"/>
              </a:rPr>
              <a:t> </a:t>
            </a:r>
            <a:endParaRPr/>
          </a:p>
          <a:p>
            <a:pPr marL="0" marR="0" lvl="0" indent="0" algn="l" rtl="0">
              <a:lnSpc>
                <a:spcPct val="100000"/>
              </a:lnSpc>
              <a:spcBef>
                <a:spcPts val="0"/>
              </a:spcBef>
              <a:spcAft>
                <a:spcPts val="0"/>
              </a:spcAft>
              <a:buSzPts val="1100"/>
              <a:buFont typeface="Noto Sans Symbols"/>
              <a:buNone/>
            </a:pPr>
            <a:r>
              <a:rPr lang="en-US" sz="1200">
                <a:latin typeface="Calibri"/>
                <a:ea typeface="Calibri"/>
                <a:cs typeface="Calibri"/>
                <a:sym typeface="Calibri"/>
              </a:rPr>
              <a:t>The plot shows higher volatility compared to VASIX, with several notable upward and downward spikes. This is consistent with its equity exposure across global markets.</a:t>
            </a:r>
            <a:endParaRPr/>
          </a:p>
          <a:p>
            <a:pPr marL="0" marR="0" lvl="0" indent="0" algn="l" rtl="0">
              <a:lnSpc>
                <a:spcPct val="100000"/>
              </a:lnSpc>
              <a:spcBef>
                <a:spcPts val="0"/>
              </a:spcBef>
              <a:spcAft>
                <a:spcPts val="0"/>
              </a:spcAft>
              <a:buSzPts val="1100"/>
              <a:buNone/>
            </a:pPr>
            <a:r>
              <a:rPr lang="en-US" sz="1200">
                <a:latin typeface="Calibri"/>
                <a:ea typeface="Calibri"/>
                <a:cs typeface="Calibri"/>
                <a:sym typeface="Calibri"/>
              </a:rPr>
              <a:t> </a:t>
            </a:r>
            <a:endParaRPr sz="1200" b="1">
              <a:latin typeface="Calibri"/>
              <a:ea typeface="Calibri"/>
              <a:cs typeface="Calibri"/>
              <a:sym typeface="Calibri"/>
            </a:endParaRPr>
          </a:p>
          <a:p>
            <a:pPr marL="0" marR="0" lvl="0" indent="0" algn="l" rtl="0">
              <a:lnSpc>
                <a:spcPct val="100000"/>
              </a:lnSpc>
              <a:spcBef>
                <a:spcPts val="0"/>
              </a:spcBef>
              <a:spcAft>
                <a:spcPts val="0"/>
              </a:spcAft>
              <a:buSzPts val="1100"/>
              <a:buNone/>
            </a:pPr>
            <a:r>
              <a:rPr lang="en-US" sz="1200" b="1">
                <a:latin typeface="Calibri"/>
                <a:ea typeface="Calibri"/>
                <a:cs typeface="Calibri"/>
                <a:sym typeface="Calibri"/>
              </a:rPr>
              <a:t>PIMCO 25+ Year Zero Coupon US Treasury ETF (ZROZ)</a:t>
            </a:r>
            <a:r>
              <a:rPr lang="en-US" sz="1200">
                <a:latin typeface="Calibri"/>
                <a:ea typeface="Calibri"/>
                <a:cs typeface="Calibri"/>
                <a:sym typeface="Calibri"/>
              </a:rPr>
              <a:t> </a:t>
            </a:r>
            <a:endParaRPr/>
          </a:p>
          <a:p>
            <a:pPr marL="0" marR="0" lvl="0" indent="0" algn="l" rtl="0">
              <a:lnSpc>
                <a:spcPct val="100000"/>
              </a:lnSpc>
              <a:spcBef>
                <a:spcPts val="0"/>
              </a:spcBef>
              <a:spcAft>
                <a:spcPts val="0"/>
              </a:spcAft>
              <a:buSzPts val="1100"/>
              <a:buFont typeface="Noto Sans Symbols"/>
              <a:buNone/>
            </a:pPr>
            <a:r>
              <a:rPr lang="en-US" sz="1200">
                <a:latin typeface="Calibri"/>
                <a:ea typeface="Calibri"/>
                <a:cs typeface="Calibri"/>
                <a:sym typeface="Calibri"/>
              </a:rPr>
              <a:t>The returns show significant fluctuations, reflecting the high sensitivity of long-duration bonds to changes in interest rates. Peaks and troughs are evident, particularly in response to macroeconomic shifts.</a:t>
            </a:r>
            <a:endParaRPr/>
          </a:p>
          <a:p>
            <a:pPr marL="0" marR="0" lvl="0" indent="0" algn="l" rtl="0">
              <a:lnSpc>
                <a:spcPct val="100000"/>
              </a:lnSpc>
              <a:spcBef>
                <a:spcPts val="0"/>
              </a:spcBef>
              <a:spcAft>
                <a:spcPts val="0"/>
              </a:spcAft>
              <a:buSzPts val="1100"/>
              <a:buNone/>
            </a:pPr>
            <a:r>
              <a:rPr lang="en-US" sz="1200">
                <a:latin typeface="Calibri"/>
                <a:ea typeface="Calibri"/>
                <a:cs typeface="Calibri"/>
                <a:sym typeface="Calibri"/>
              </a:rPr>
              <a:t> </a:t>
            </a:r>
            <a:endParaRPr/>
          </a:p>
          <a:p>
            <a:pPr marL="0" marR="0" lvl="0" indent="0" algn="l" rtl="0">
              <a:lnSpc>
                <a:spcPct val="100000"/>
              </a:lnSpc>
              <a:spcBef>
                <a:spcPts val="0"/>
              </a:spcBef>
              <a:spcAft>
                <a:spcPts val="0"/>
              </a:spcAft>
              <a:buSzPts val="1100"/>
              <a:buNone/>
            </a:pPr>
            <a:r>
              <a:rPr lang="en-US" sz="1200" b="1">
                <a:latin typeface="Calibri"/>
                <a:ea typeface="Calibri"/>
                <a:cs typeface="Calibri"/>
                <a:sym typeface="Calibri"/>
              </a:rPr>
              <a:t>AQR Diversified Arbitrage I (ADAIX)</a:t>
            </a:r>
            <a:r>
              <a:rPr lang="en-US" sz="1200">
                <a:latin typeface="Calibri"/>
                <a:ea typeface="Calibri"/>
                <a:cs typeface="Calibri"/>
                <a:sym typeface="Calibri"/>
              </a:rPr>
              <a:t> </a:t>
            </a:r>
            <a:endParaRPr/>
          </a:p>
          <a:p>
            <a:pPr marL="0" marR="0" lvl="0" indent="0" algn="l" rtl="0">
              <a:lnSpc>
                <a:spcPct val="100000"/>
              </a:lnSpc>
              <a:spcBef>
                <a:spcPts val="0"/>
              </a:spcBef>
              <a:spcAft>
                <a:spcPts val="0"/>
              </a:spcAft>
              <a:buSzPts val="1100"/>
              <a:buFont typeface="Noto Sans Symbols"/>
              <a:buNone/>
            </a:pPr>
            <a:r>
              <a:rPr lang="en-US" sz="1200">
                <a:latin typeface="Calibri"/>
                <a:ea typeface="Calibri"/>
                <a:cs typeface="Calibri"/>
                <a:sym typeface="Calibri"/>
              </a:rPr>
              <a:t>The plot shows relatively stable returns with one significant negative spike around the midpoint of the time series, indicating an event-driven risk that impacted returns significantly at that point.</a:t>
            </a:r>
            <a:endParaRPr/>
          </a:p>
          <a:p>
            <a:pPr marL="0" marR="0" lvl="0" indent="0" algn="l" rtl="0">
              <a:lnSpc>
                <a:spcPct val="100000"/>
              </a:lnSpc>
              <a:spcBef>
                <a:spcPts val="0"/>
              </a:spcBef>
              <a:spcAft>
                <a:spcPts val="0"/>
              </a:spcAft>
              <a:buSzPts val="1100"/>
              <a:buNone/>
            </a:pPr>
            <a:r>
              <a:rPr lang="en-US" sz="1200">
                <a:latin typeface="Calibri"/>
                <a:ea typeface="Calibri"/>
                <a:cs typeface="Calibri"/>
                <a:sym typeface="Calibri"/>
              </a:rPr>
              <a:t> </a:t>
            </a:r>
            <a:endParaRPr/>
          </a:p>
          <a:p>
            <a:pPr marL="0" marR="0" lvl="0" indent="0" algn="l" rtl="0">
              <a:lnSpc>
                <a:spcPct val="100000"/>
              </a:lnSpc>
              <a:spcBef>
                <a:spcPts val="0"/>
              </a:spcBef>
              <a:spcAft>
                <a:spcPts val="0"/>
              </a:spcAft>
              <a:buSzPts val="1100"/>
              <a:buNone/>
            </a:pPr>
            <a:r>
              <a:rPr lang="en-US" sz="1200" b="1">
                <a:latin typeface="Calibri"/>
                <a:ea typeface="Calibri"/>
                <a:cs typeface="Calibri"/>
                <a:sym typeface="Calibri"/>
              </a:rPr>
              <a:t>iShares Gold Trust (IAU)</a:t>
            </a:r>
            <a:r>
              <a:rPr lang="en-US" sz="1200">
                <a:latin typeface="Calibri"/>
                <a:ea typeface="Calibri"/>
                <a:cs typeface="Calibri"/>
                <a:sym typeface="Calibri"/>
              </a:rPr>
              <a:t> </a:t>
            </a:r>
            <a:endParaRPr/>
          </a:p>
          <a:p>
            <a:pPr marL="0" marR="0" lvl="0" indent="0" algn="l" rtl="0">
              <a:lnSpc>
                <a:spcPct val="100000"/>
              </a:lnSpc>
              <a:spcBef>
                <a:spcPts val="0"/>
              </a:spcBef>
              <a:spcAft>
                <a:spcPts val="0"/>
              </a:spcAft>
              <a:buSzPts val="1100"/>
              <a:buFont typeface="Noto Sans Symbols"/>
              <a:buNone/>
            </a:pPr>
            <a:r>
              <a:rPr lang="en-US" sz="1200">
                <a:latin typeface="Calibri"/>
                <a:ea typeface="Calibri"/>
                <a:cs typeface="Calibri"/>
                <a:sym typeface="Calibri"/>
              </a:rPr>
              <a:t>Monthly returns display moderate volatility with several noticeable spikes, indicating sensitivity to broader economic factors and market uncertainty, which is typical for gold as a safe-haven asset.</a:t>
            </a:r>
            <a:endParaRPr/>
          </a:p>
          <a:p>
            <a:pPr marL="0" marR="0" lvl="0" indent="0" algn="l" rtl="0">
              <a:lnSpc>
                <a:spcPct val="100000"/>
              </a:lnSpc>
              <a:spcBef>
                <a:spcPts val="0"/>
              </a:spcBef>
              <a:spcAft>
                <a:spcPts val="0"/>
              </a:spcAft>
              <a:buSzPts val="1100"/>
              <a:buNone/>
            </a:pPr>
            <a:r>
              <a:rPr lang="en-US" sz="1200">
                <a:latin typeface="Calibri"/>
                <a:ea typeface="Calibri"/>
                <a:cs typeface="Calibri"/>
                <a:sym typeface="Calibri"/>
              </a:rPr>
              <a:t> </a:t>
            </a:r>
            <a:endParaRPr/>
          </a:p>
          <a:p>
            <a:pPr marL="0" marR="0" lvl="0" indent="0" algn="l" rtl="0">
              <a:lnSpc>
                <a:spcPct val="100000"/>
              </a:lnSpc>
              <a:spcBef>
                <a:spcPts val="0"/>
              </a:spcBef>
              <a:spcAft>
                <a:spcPts val="0"/>
              </a:spcAft>
              <a:buSzPts val="1100"/>
              <a:buNone/>
            </a:pPr>
            <a:r>
              <a:rPr lang="en-US" sz="1200" b="1">
                <a:latin typeface="Calibri"/>
                <a:ea typeface="Calibri"/>
                <a:cs typeface="Calibri"/>
                <a:sym typeface="Calibri"/>
              </a:rPr>
              <a:t>Bitcoin Market Price USD (^BTC)</a:t>
            </a:r>
            <a:r>
              <a:rPr lang="en-US" sz="1200">
                <a:latin typeface="Calibri"/>
                <a:ea typeface="Calibri"/>
                <a:cs typeface="Calibri"/>
                <a:sym typeface="Calibri"/>
              </a:rPr>
              <a:t> </a:t>
            </a:r>
            <a:endParaRPr/>
          </a:p>
          <a:p>
            <a:pPr marL="0" marR="0" lvl="0" indent="0" algn="l" rtl="0">
              <a:lnSpc>
                <a:spcPct val="100000"/>
              </a:lnSpc>
              <a:spcBef>
                <a:spcPts val="0"/>
              </a:spcBef>
              <a:spcAft>
                <a:spcPts val="0"/>
              </a:spcAft>
              <a:buSzPts val="1100"/>
              <a:buFont typeface="Noto Sans Symbols"/>
              <a:buNone/>
            </a:pPr>
            <a:r>
              <a:rPr lang="en-US" sz="1200">
                <a:latin typeface="Calibri"/>
                <a:ea typeface="Calibri"/>
                <a:cs typeface="Calibri"/>
                <a:sym typeface="Calibri"/>
              </a:rPr>
              <a:t>Bitcoin's returns are extremely volatile, with both significant positive and negative spikes. The return pattern demonstrates high risk and potential high reward, making it a distinct asset compared to others in this dataset.</a:t>
            </a:r>
            <a:endParaRPr/>
          </a:p>
          <a:p>
            <a:pPr marL="158750" lvl="0" indent="0" algn="l" rtl="0">
              <a:lnSpc>
                <a:spcPct val="100000"/>
              </a:lnSpc>
              <a:spcBef>
                <a:spcPts val="0"/>
              </a:spcBef>
              <a:spcAft>
                <a:spcPts val="0"/>
              </a:spcAft>
              <a:buSzPts val="1100"/>
              <a:buNone/>
            </a:pPr>
            <a:endParaRPr sz="1200">
              <a:latin typeface="Calibri"/>
              <a:ea typeface="Calibri"/>
              <a:cs typeface="Calibri"/>
              <a:sym typeface="Calibri"/>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p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5" name="Google Shape;195;p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SzPts val="1100"/>
              <a:buNone/>
            </a:pPr>
            <a:r>
              <a:rPr lang="en-US" sz="1200" b="1">
                <a:latin typeface="Calibri"/>
                <a:ea typeface="Calibri"/>
                <a:cs typeface="Calibri"/>
                <a:sym typeface="Calibri"/>
              </a:rPr>
              <a:t>AQR Risk-Balanced Commodities Strategy I (ARCIX)</a:t>
            </a:r>
            <a:endParaRPr/>
          </a:p>
          <a:p>
            <a:pPr marL="0" marR="0" lvl="0" indent="0" algn="l" rtl="0">
              <a:lnSpc>
                <a:spcPct val="100000"/>
              </a:lnSpc>
              <a:spcBef>
                <a:spcPts val="0"/>
              </a:spcBef>
              <a:spcAft>
                <a:spcPts val="0"/>
              </a:spcAft>
              <a:buSzPts val="1100"/>
              <a:buNone/>
            </a:pPr>
            <a:r>
              <a:rPr lang="en-US" sz="1200">
                <a:latin typeface="Calibri"/>
                <a:ea typeface="Calibri"/>
                <a:cs typeface="Calibri"/>
                <a:sym typeface="Calibri"/>
              </a:rPr>
              <a:t>The returns display moderate volatility, with a number of significant downward and upward movements, likely reflecting commodity price swings and their impact on the fund's strategy.</a:t>
            </a:r>
            <a:endParaRPr/>
          </a:p>
          <a:p>
            <a:pPr marL="0" marR="0" lvl="0" indent="0" algn="l" rtl="0">
              <a:lnSpc>
                <a:spcPct val="100000"/>
              </a:lnSpc>
              <a:spcBef>
                <a:spcPts val="0"/>
              </a:spcBef>
              <a:spcAft>
                <a:spcPts val="0"/>
              </a:spcAft>
              <a:buSzPts val="1100"/>
              <a:buNone/>
            </a:pPr>
            <a:r>
              <a:rPr lang="en-US" sz="1200" b="1">
                <a:latin typeface="Calibri"/>
                <a:ea typeface="Calibri"/>
                <a:cs typeface="Calibri"/>
                <a:sym typeface="Calibri"/>
              </a:rPr>
              <a:t> </a:t>
            </a:r>
            <a:endParaRPr/>
          </a:p>
          <a:p>
            <a:pPr marL="0" marR="0" lvl="0" indent="0" algn="l" rtl="0">
              <a:lnSpc>
                <a:spcPct val="100000"/>
              </a:lnSpc>
              <a:spcBef>
                <a:spcPts val="0"/>
              </a:spcBef>
              <a:spcAft>
                <a:spcPts val="0"/>
              </a:spcAft>
              <a:buSzPts val="1100"/>
              <a:buNone/>
            </a:pPr>
            <a:r>
              <a:rPr lang="en-US" sz="1200" b="1">
                <a:latin typeface="Calibri"/>
                <a:ea typeface="Calibri"/>
                <a:cs typeface="Calibri"/>
                <a:sym typeface="Calibri"/>
              </a:rPr>
              <a:t>AQR Long-Short Equity I (QLEIX)</a:t>
            </a:r>
            <a:endParaRPr/>
          </a:p>
          <a:p>
            <a:pPr marL="0" marR="0" lvl="0" indent="0" algn="l" rtl="0">
              <a:lnSpc>
                <a:spcPct val="100000"/>
              </a:lnSpc>
              <a:spcBef>
                <a:spcPts val="0"/>
              </a:spcBef>
              <a:spcAft>
                <a:spcPts val="0"/>
              </a:spcAft>
              <a:buSzPts val="1100"/>
              <a:buNone/>
            </a:pPr>
            <a:r>
              <a:rPr lang="en-US" sz="1200">
                <a:latin typeface="Calibri"/>
                <a:ea typeface="Calibri"/>
                <a:cs typeface="Calibri"/>
                <a:sym typeface="Calibri"/>
              </a:rPr>
              <a:t>Returns are generally stable, with some fluctuations, suggesting that the long-short strategy mitigates extreme movements typically seen in traditional equity funds.</a:t>
            </a:r>
            <a:endParaRPr/>
          </a:p>
          <a:p>
            <a:pPr marL="0" marR="0" lvl="0" indent="0" algn="l" rtl="0">
              <a:lnSpc>
                <a:spcPct val="100000"/>
              </a:lnSpc>
              <a:spcBef>
                <a:spcPts val="0"/>
              </a:spcBef>
              <a:spcAft>
                <a:spcPts val="0"/>
              </a:spcAft>
              <a:buSzPts val="1100"/>
              <a:buNone/>
            </a:pPr>
            <a:r>
              <a:rPr lang="en-US" sz="1200">
                <a:latin typeface="Calibri"/>
                <a:ea typeface="Calibri"/>
                <a:cs typeface="Calibri"/>
                <a:sym typeface="Calibri"/>
              </a:rPr>
              <a:t> </a:t>
            </a:r>
            <a:endParaRPr/>
          </a:p>
          <a:p>
            <a:pPr marL="0" marR="0" lvl="0" indent="0" algn="l" rtl="0">
              <a:lnSpc>
                <a:spcPct val="100000"/>
              </a:lnSpc>
              <a:spcBef>
                <a:spcPts val="0"/>
              </a:spcBef>
              <a:spcAft>
                <a:spcPts val="0"/>
              </a:spcAft>
              <a:buSzPts val="1100"/>
              <a:buNone/>
            </a:pPr>
            <a:r>
              <a:rPr lang="en-US" sz="1200" b="1">
                <a:latin typeface="Calibri"/>
                <a:ea typeface="Calibri"/>
                <a:cs typeface="Calibri"/>
                <a:sym typeface="Calibri"/>
              </a:rPr>
              <a:t>AQR Style Premia Alternative I (QSPIX)</a:t>
            </a:r>
            <a:endParaRPr/>
          </a:p>
          <a:p>
            <a:pPr marL="0" marR="0" lvl="0" indent="0" algn="l" rtl="0">
              <a:lnSpc>
                <a:spcPct val="100000"/>
              </a:lnSpc>
              <a:spcBef>
                <a:spcPts val="0"/>
              </a:spcBef>
              <a:spcAft>
                <a:spcPts val="0"/>
              </a:spcAft>
              <a:buSzPts val="1100"/>
              <a:buNone/>
            </a:pPr>
            <a:r>
              <a:rPr lang="en-US" sz="1200">
                <a:latin typeface="Calibri"/>
                <a:ea typeface="Calibri"/>
                <a:cs typeface="Calibri"/>
                <a:sym typeface="Calibri"/>
              </a:rPr>
              <a:t>Returns show significant fluctuations, with occasional sharp negative movements, indicating exposure to specific risk factors or market dislocations.</a:t>
            </a:r>
            <a:endParaRPr/>
          </a:p>
          <a:p>
            <a:pPr marL="0" marR="0" lvl="0" indent="0" algn="l" rtl="0">
              <a:lnSpc>
                <a:spcPct val="100000"/>
              </a:lnSpc>
              <a:spcBef>
                <a:spcPts val="0"/>
              </a:spcBef>
              <a:spcAft>
                <a:spcPts val="0"/>
              </a:spcAft>
              <a:buSzPts val="1100"/>
              <a:buNone/>
            </a:pPr>
            <a:r>
              <a:rPr lang="en-US" sz="1200">
                <a:latin typeface="Calibri"/>
                <a:ea typeface="Calibri"/>
                <a:cs typeface="Calibri"/>
                <a:sym typeface="Calibri"/>
              </a:rPr>
              <a:t> </a:t>
            </a:r>
            <a:endParaRPr sz="1200" b="1">
              <a:latin typeface="Calibri"/>
              <a:ea typeface="Calibri"/>
              <a:cs typeface="Calibri"/>
              <a:sym typeface="Calibri"/>
            </a:endParaRPr>
          </a:p>
          <a:p>
            <a:pPr marL="0" marR="0" lvl="0" indent="0" algn="l" rtl="0">
              <a:lnSpc>
                <a:spcPct val="100000"/>
              </a:lnSpc>
              <a:spcBef>
                <a:spcPts val="0"/>
              </a:spcBef>
              <a:spcAft>
                <a:spcPts val="0"/>
              </a:spcAft>
              <a:buSzPts val="1100"/>
              <a:buNone/>
            </a:pPr>
            <a:r>
              <a:rPr lang="en-US" sz="1200" b="1">
                <a:latin typeface="Calibri"/>
                <a:ea typeface="Calibri"/>
                <a:cs typeface="Calibri"/>
                <a:sym typeface="Calibri"/>
              </a:rPr>
              <a:t>AQR Equity Market Neutral I (QMNIX)</a:t>
            </a:r>
            <a:endParaRPr/>
          </a:p>
          <a:p>
            <a:pPr marL="0" marR="0" lvl="0" indent="0" algn="l" rtl="0">
              <a:lnSpc>
                <a:spcPct val="100000"/>
              </a:lnSpc>
              <a:spcBef>
                <a:spcPts val="0"/>
              </a:spcBef>
              <a:spcAft>
                <a:spcPts val="0"/>
              </a:spcAft>
              <a:buSzPts val="1100"/>
              <a:buNone/>
            </a:pPr>
            <a:r>
              <a:rPr lang="en-US" sz="1200">
                <a:latin typeface="Calibri"/>
                <a:ea typeface="Calibri"/>
                <a:cs typeface="Calibri"/>
                <a:sym typeface="Calibri"/>
              </a:rPr>
              <a:t>The plot shows relatively stable returns with minimal fluctuation, supporting the market-neutral strategy's goal of reducing systematic risk.</a:t>
            </a:r>
            <a:endParaRPr/>
          </a:p>
          <a:p>
            <a:pPr marL="0" marR="0" lvl="0" indent="0" algn="l" rtl="0">
              <a:lnSpc>
                <a:spcPct val="100000"/>
              </a:lnSpc>
              <a:spcBef>
                <a:spcPts val="0"/>
              </a:spcBef>
              <a:spcAft>
                <a:spcPts val="0"/>
              </a:spcAft>
              <a:buSzPts val="1100"/>
              <a:buNone/>
            </a:pPr>
            <a:r>
              <a:rPr lang="en-US" sz="1200">
                <a:latin typeface="Calibri"/>
                <a:ea typeface="Calibri"/>
                <a:cs typeface="Calibri"/>
                <a:sym typeface="Calibri"/>
              </a:rPr>
              <a:t> </a:t>
            </a:r>
            <a:endParaRPr/>
          </a:p>
          <a:p>
            <a:pPr marL="0" marR="0" lvl="0" indent="0" algn="l" rtl="0">
              <a:lnSpc>
                <a:spcPct val="100000"/>
              </a:lnSpc>
              <a:spcBef>
                <a:spcPts val="0"/>
              </a:spcBef>
              <a:spcAft>
                <a:spcPts val="0"/>
              </a:spcAft>
              <a:buSzPts val="1100"/>
              <a:buNone/>
            </a:pPr>
            <a:r>
              <a:rPr lang="en-US" sz="1200" b="1">
                <a:latin typeface="Calibri"/>
                <a:ea typeface="Calibri"/>
                <a:cs typeface="Calibri"/>
                <a:sym typeface="Calibri"/>
              </a:rPr>
              <a:t>AQR Macro Opportunities I (QGMIX)</a:t>
            </a:r>
            <a:endParaRPr/>
          </a:p>
          <a:p>
            <a:pPr marL="0" marR="0" lvl="0" indent="0" algn="l" rtl="0">
              <a:lnSpc>
                <a:spcPct val="100000"/>
              </a:lnSpc>
              <a:spcBef>
                <a:spcPts val="0"/>
              </a:spcBef>
              <a:spcAft>
                <a:spcPts val="0"/>
              </a:spcAft>
              <a:buSzPts val="1100"/>
              <a:buNone/>
            </a:pPr>
            <a:r>
              <a:rPr lang="en-US" sz="1200">
                <a:latin typeface="Calibri"/>
                <a:ea typeface="Calibri"/>
                <a:cs typeface="Calibri"/>
                <a:sym typeface="Calibri"/>
              </a:rPr>
              <a:t>The plot displays significant return fluctuations, both positive and negative, suggesting sensitivity to macroeconomic events and the impact of tactical positioning.</a:t>
            </a:r>
            <a:endParaRPr/>
          </a:p>
          <a:p>
            <a:pPr marL="0" marR="0" lvl="0" indent="0" algn="l" rtl="0">
              <a:lnSpc>
                <a:spcPct val="100000"/>
              </a:lnSpc>
              <a:spcBef>
                <a:spcPts val="0"/>
              </a:spcBef>
              <a:spcAft>
                <a:spcPts val="0"/>
              </a:spcAft>
              <a:buSzPts val="1100"/>
              <a:buNone/>
            </a:pPr>
            <a:r>
              <a:rPr lang="en-US" sz="1200">
                <a:latin typeface="Calibri"/>
                <a:ea typeface="Calibri"/>
                <a:cs typeface="Calibri"/>
                <a:sym typeface="Calibri"/>
              </a:rPr>
              <a:t> </a:t>
            </a:r>
            <a:endParaRPr sz="1200" b="1">
              <a:latin typeface="Calibri"/>
              <a:ea typeface="Calibri"/>
              <a:cs typeface="Calibri"/>
              <a:sym typeface="Calibri"/>
            </a:endParaRPr>
          </a:p>
          <a:p>
            <a:pPr marL="0" marR="0" lvl="0" indent="0" algn="l" rtl="0">
              <a:lnSpc>
                <a:spcPct val="100000"/>
              </a:lnSpc>
              <a:spcBef>
                <a:spcPts val="0"/>
              </a:spcBef>
              <a:spcAft>
                <a:spcPts val="0"/>
              </a:spcAft>
              <a:buSzPts val="1100"/>
              <a:buNone/>
            </a:pPr>
            <a:r>
              <a:rPr lang="en-US" sz="1200" b="1">
                <a:latin typeface="Calibri"/>
                <a:ea typeface="Calibri"/>
                <a:cs typeface="Calibri"/>
                <a:sym typeface="Calibri"/>
              </a:rPr>
              <a:t>AGF U.S. Market Neutral Anti-Beta (BTAL)</a:t>
            </a:r>
            <a:endParaRPr/>
          </a:p>
          <a:p>
            <a:pPr marL="0" marR="0" lvl="0" indent="0" algn="l" rtl="0">
              <a:lnSpc>
                <a:spcPct val="100000"/>
              </a:lnSpc>
              <a:spcBef>
                <a:spcPts val="0"/>
              </a:spcBef>
              <a:spcAft>
                <a:spcPts val="0"/>
              </a:spcAft>
              <a:buSzPts val="1100"/>
              <a:buFont typeface="Noto Sans Symbols"/>
              <a:buNone/>
            </a:pPr>
            <a:r>
              <a:rPr lang="en-US" sz="1200">
                <a:latin typeface="Calibri"/>
                <a:ea typeface="Calibri"/>
                <a:cs typeface="Calibri"/>
                <a:sym typeface="Calibri"/>
              </a:rPr>
              <a:t>The returns show moderate volatility, with some noticeable negative movements, indicating occasional drawdowns despite a generally defensive stance.</a:t>
            </a:r>
            <a:endParaRPr/>
          </a:p>
          <a:p>
            <a:pPr marL="0" marR="0" lvl="0" indent="0" algn="l" rtl="0">
              <a:lnSpc>
                <a:spcPct val="100000"/>
              </a:lnSpc>
              <a:spcBef>
                <a:spcPts val="0"/>
              </a:spcBef>
              <a:spcAft>
                <a:spcPts val="0"/>
              </a:spcAft>
              <a:buSzPts val="1100"/>
              <a:buNone/>
            </a:pPr>
            <a:r>
              <a:rPr lang="en-US" sz="1200">
                <a:latin typeface="Calibri"/>
                <a:ea typeface="Calibri"/>
                <a:cs typeface="Calibri"/>
                <a:sym typeface="Calibri"/>
              </a:rPr>
              <a:t> </a:t>
            </a:r>
            <a:endParaRPr/>
          </a:p>
          <a:p>
            <a:pPr marL="158750" lvl="0" indent="0" algn="l" rtl="0">
              <a:lnSpc>
                <a:spcPct val="100000"/>
              </a:lnSpc>
              <a:spcBef>
                <a:spcPts val="0"/>
              </a:spcBef>
              <a:spcAft>
                <a:spcPts val="0"/>
              </a:spcAft>
              <a:buSzPts val="1100"/>
              <a:buNone/>
            </a:pPr>
            <a:endParaRPr sz="1200">
              <a:latin typeface="Calibri"/>
              <a:ea typeface="Calibri"/>
              <a:cs typeface="Calibri"/>
              <a:sym typeface="Calibri"/>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p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p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SzPts val="1100"/>
              <a:buNone/>
            </a:pPr>
            <a:r>
              <a:rPr lang="en-US" sz="1200" b="1">
                <a:latin typeface="Calibri"/>
                <a:ea typeface="Calibri"/>
                <a:cs typeface="Calibri"/>
                <a:sym typeface="Calibri"/>
              </a:rPr>
              <a:t>AQR Managed Futures Strategy HV I (QMHIX)</a:t>
            </a:r>
            <a:endParaRPr/>
          </a:p>
          <a:p>
            <a:pPr marL="0" marR="0" lvl="0" indent="0" algn="l" rtl="0">
              <a:lnSpc>
                <a:spcPct val="100000"/>
              </a:lnSpc>
              <a:spcBef>
                <a:spcPts val="0"/>
              </a:spcBef>
              <a:spcAft>
                <a:spcPts val="0"/>
              </a:spcAft>
              <a:buSzPts val="1100"/>
              <a:buFont typeface="Noto Sans Symbols"/>
              <a:buNone/>
            </a:pPr>
            <a:r>
              <a:rPr lang="en-US" sz="1200">
                <a:latin typeface="Calibri"/>
                <a:ea typeface="Calibri"/>
                <a:cs typeface="Calibri"/>
                <a:sym typeface="Calibri"/>
              </a:rPr>
              <a:t>Returns display considerable volatility, with several sharp spikes, indicating the high-risk nature of managed futures strategies that thrive on market trends.</a:t>
            </a:r>
            <a:endParaRPr/>
          </a:p>
          <a:p>
            <a:pPr marL="0" marR="0" lvl="0" indent="0" algn="l" rtl="0">
              <a:lnSpc>
                <a:spcPct val="100000"/>
              </a:lnSpc>
              <a:spcBef>
                <a:spcPts val="0"/>
              </a:spcBef>
              <a:spcAft>
                <a:spcPts val="0"/>
              </a:spcAft>
              <a:buSzPts val="1100"/>
              <a:buNone/>
            </a:pPr>
            <a:r>
              <a:rPr lang="en-US" sz="1200" b="1">
                <a:latin typeface="Calibri"/>
                <a:ea typeface="Calibri"/>
                <a:cs typeface="Calibri"/>
                <a:sym typeface="Calibri"/>
              </a:rPr>
              <a:t> </a:t>
            </a:r>
            <a:endParaRPr/>
          </a:p>
          <a:p>
            <a:pPr marL="0" marR="0" lvl="0" indent="0" algn="l" rtl="0">
              <a:lnSpc>
                <a:spcPct val="100000"/>
              </a:lnSpc>
              <a:spcBef>
                <a:spcPts val="0"/>
              </a:spcBef>
              <a:spcAft>
                <a:spcPts val="0"/>
              </a:spcAft>
              <a:buSzPts val="1100"/>
              <a:buNone/>
            </a:pPr>
            <a:r>
              <a:rPr lang="en-US" sz="1200" b="1">
                <a:latin typeface="Calibri"/>
                <a:ea typeface="Calibri"/>
                <a:cs typeface="Calibri"/>
                <a:sym typeface="Calibri"/>
              </a:rPr>
              <a:t>Invesco DB US Dollar Bullish (UUP)</a:t>
            </a:r>
            <a:endParaRPr/>
          </a:p>
          <a:p>
            <a:pPr marL="0" marR="0" lvl="0" indent="0" algn="l" rtl="0">
              <a:lnSpc>
                <a:spcPct val="100000"/>
              </a:lnSpc>
              <a:spcBef>
                <a:spcPts val="0"/>
              </a:spcBef>
              <a:spcAft>
                <a:spcPts val="0"/>
              </a:spcAft>
              <a:buSzPts val="1100"/>
              <a:buFont typeface="Noto Sans Symbols"/>
              <a:buNone/>
            </a:pPr>
            <a:r>
              <a:rPr lang="en-US" sz="1200">
                <a:latin typeface="Calibri"/>
                <a:ea typeface="Calibri"/>
                <a:cs typeface="Calibri"/>
                <a:sym typeface="Calibri"/>
              </a:rPr>
              <a:t>Returns are relatively stable with moderate fluctuations, reflecting the currency fund's performance in response to the strength of the U.S. dollar against other currencies.</a:t>
            </a:r>
            <a:endParaRPr/>
          </a:p>
          <a:p>
            <a:pPr marL="0" marR="0" lvl="0" indent="0" algn="l" rtl="0">
              <a:lnSpc>
                <a:spcPct val="100000"/>
              </a:lnSpc>
              <a:spcBef>
                <a:spcPts val="0"/>
              </a:spcBef>
              <a:spcAft>
                <a:spcPts val="0"/>
              </a:spcAft>
              <a:buSzPts val="1100"/>
              <a:buNone/>
            </a:pPr>
            <a:r>
              <a:rPr lang="en-US" sz="1200">
                <a:latin typeface="Calibri"/>
                <a:ea typeface="Calibri"/>
                <a:cs typeface="Calibri"/>
                <a:sym typeface="Calibri"/>
              </a:rPr>
              <a:t> </a:t>
            </a:r>
            <a:endParaRPr/>
          </a:p>
          <a:p>
            <a:pPr marL="0" marR="0" lvl="0" indent="0" algn="l" rtl="0">
              <a:lnSpc>
                <a:spcPct val="100000"/>
              </a:lnSpc>
              <a:spcBef>
                <a:spcPts val="0"/>
              </a:spcBef>
              <a:spcAft>
                <a:spcPts val="0"/>
              </a:spcAft>
              <a:buSzPts val="1100"/>
              <a:buNone/>
            </a:pPr>
            <a:r>
              <a:rPr lang="en-US" sz="1200" b="1">
                <a:latin typeface="Calibri"/>
                <a:ea typeface="Calibri"/>
                <a:cs typeface="Calibri"/>
                <a:sym typeface="Calibri"/>
              </a:rPr>
              <a:t>ProShares VIX Mid-Term Futures (VIXM)</a:t>
            </a:r>
            <a:endParaRPr/>
          </a:p>
          <a:p>
            <a:pPr marL="0" marR="0" lvl="0" indent="0" algn="l" rtl="0">
              <a:lnSpc>
                <a:spcPct val="100000"/>
              </a:lnSpc>
              <a:spcBef>
                <a:spcPts val="0"/>
              </a:spcBef>
              <a:spcAft>
                <a:spcPts val="0"/>
              </a:spcAft>
              <a:buSzPts val="1100"/>
              <a:buFont typeface="Noto Sans Symbols"/>
              <a:buNone/>
            </a:pPr>
            <a:r>
              <a:rPr lang="en-US" sz="1200">
                <a:latin typeface="Calibri"/>
                <a:ea typeface="Calibri"/>
                <a:cs typeface="Calibri"/>
                <a:sym typeface="Calibri"/>
              </a:rPr>
              <a:t>The plot shows several sharp spikes, particularly during market turmoil, which is consistent with the nature of VIX-related products that tend to rise in times of market stress.</a:t>
            </a:r>
            <a:endParaRPr/>
          </a:p>
          <a:p>
            <a:pPr marL="0" marR="0" lvl="0" indent="0" algn="l" rtl="0">
              <a:lnSpc>
                <a:spcPct val="100000"/>
              </a:lnSpc>
              <a:spcBef>
                <a:spcPts val="0"/>
              </a:spcBef>
              <a:spcAft>
                <a:spcPts val="0"/>
              </a:spcAft>
              <a:buSzPts val="1100"/>
              <a:buNone/>
            </a:pPr>
            <a:r>
              <a:rPr lang="en-US" sz="1200">
                <a:latin typeface="Calibri"/>
                <a:ea typeface="Calibri"/>
                <a:cs typeface="Calibri"/>
                <a:sym typeface="Calibri"/>
              </a:rPr>
              <a:t> </a:t>
            </a:r>
            <a:endParaRPr/>
          </a:p>
          <a:p>
            <a:pPr marL="158750" lvl="0" indent="0" algn="l" rtl="0">
              <a:lnSpc>
                <a:spcPct val="100000"/>
              </a:lnSpc>
              <a:spcBef>
                <a:spcPts val="0"/>
              </a:spcBef>
              <a:spcAft>
                <a:spcPts val="0"/>
              </a:spcAft>
              <a:buSzPts val="1100"/>
              <a:buNone/>
            </a:pPr>
            <a:endParaRPr sz="1200">
              <a:latin typeface="Calibri"/>
              <a:ea typeface="Calibri"/>
              <a:cs typeface="Calibri"/>
              <a:sym typeface="Calibri"/>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7" name="Google Shape;207;p3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r>
              <a:rPr lang="en-US" sz="1200" b="1">
                <a:latin typeface="Calibri"/>
                <a:ea typeface="Calibri"/>
                <a:cs typeface="Calibri"/>
                <a:sym typeface="Calibri"/>
              </a:rPr>
              <a:t>Raw Return Histograms with Fitted Probability Distributions</a:t>
            </a:r>
            <a:endParaRPr/>
          </a:p>
          <a:p>
            <a:pPr marL="158750" lvl="0" indent="0" algn="l" rtl="0">
              <a:lnSpc>
                <a:spcPct val="100000"/>
              </a:lnSpc>
              <a:spcBef>
                <a:spcPts val="0"/>
              </a:spcBef>
              <a:spcAft>
                <a:spcPts val="0"/>
              </a:spcAft>
              <a:buSzPts val="1100"/>
              <a:buNone/>
            </a:pPr>
            <a:r>
              <a:rPr lang="en-US" sz="1200" b="1">
                <a:latin typeface="Calibri"/>
                <a:ea typeface="Calibri"/>
                <a:cs typeface="Calibri"/>
                <a:sym typeface="Calibri"/>
              </a:rPr>
              <a:t>T, Cauchy, and Normal distributions</a:t>
            </a:r>
            <a:endParaRPr/>
          </a:p>
          <a:p>
            <a:pPr marL="158750" lvl="0" indent="0" algn="l" rtl="0">
              <a:lnSpc>
                <a:spcPct val="100000"/>
              </a:lnSpc>
              <a:spcBef>
                <a:spcPts val="0"/>
              </a:spcBef>
              <a:spcAft>
                <a:spcPts val="0"/>
              </a:spcAft>
              <a:buSzPts val="1100"/>
              <a:buNone/>
            </a:pPr>
            <a:endParaRPr sz="1200" b="1">
              <a:latin typeface="Calibri"/>
              <a:ea typeface="Calibri"/>
              <a:cs typeface="Calibri"/>
              <a:sym typeface="Calibri"/>
            </a:endParaRPr>
          </a:p>
          <a:p>
            <a:pPr marL="0" marR="0" lvl="0" indent="0" algn="l" rtl="0">
              <a:lnSpc>
                <a:spcPct val="100000"/>
              </a:lnSpc>
              <a:spcBef>
                <a:spcPts val="0"/>
              </a:spcBef>
              <a:spcAft>
                <a:spcPts val="0"/>
              </a:spcAft>
              <a:buSzPts val="1100"/>
              <a:buNone/>
            </a:pPr>
            <a:r>
              <a:rPr lang="en-US" sz="1200">
                <a:latin typeface="Calibri"/>
                <a:ea typeface="Calibri"/>
                <a:cs typeface="Calibri"/>
                <a:sym typeface="Calibri"/>
              </a:rPr>
              <a:t> </a:t>
            </a:r>
            <a:endParaRPr/>
          </a:p>
          <a:p>
            <a:pPr marL="0" marR="0" lvl="0" indent="0" algn="l" rtl="0">
              <a:lnSpc>
                <a:spcPct val="100000"/>
              </a:lnSpc>
              <a:spcBef>
                <a:spcPts val="0"/>
              </a:spcBef>
              <a:spcAft>
                <a:spcPts val="0"/>
              </a:spcAft>
              <a:buSzPts val="1100"/>
              <a:buNone/>
            </a:pPr>
            <a:r>
              <a:rPr lang="en-US" sz="1200" b="1">
                <a:latin typeface="Calibri"/>
                <a:ea typeface="Calibri"/>
                <a:cs typeface="Calibri"/>
                <a:sym typeface="Calibri"/>
              </a:rPr>
              <a:t>Vanguard LifeStrategy Income Fund (VASIX) </a:t>
            </a:r>
            <a:endParaRPr/>
          </a:p>
          <a:p>
            <a:pPr marL="0" marR="0" lvl="0" indent="0" algn="l" rtl="0">
              <a:lnSpc>
                <a:spcPct val="100000"/>
              </a:lnSpc>
              <a:spcBef>
                <a:spcPts val="0"/>
              </a:spcBef>
              <a:spcAft>
                <a:spcPts val="0"/>
              </a:spcAft>
              <a:buSzPts val="1100"/>
              <a:buNone/>
            </a:pPr>
            <a:r>
              <a:rPr lang="en-US" sz="1200">
                <a:latin typeface="Calibri"/>
                <a:ea typeface="Calibri"/>
                <a:cs typeface="Calibri"/>
                <a:sym typeface="Calibri"/>
              </a:rPr>
              <a:t>The histogram is centered and symmetric, with low tails. The fitted T distribution (red) captures the kurtosis better than the normal distribution (green).</a:t>
            </a:r>
            <a:endParaRPr/>
          </a:p>
          <a:p>
            <a:pPr marL="0" marR="0" lvl="0" indent="0" algn="l" rtl="0">
              <a:lnSpc>
                <a:spcPct val="100000"/>
              </a:lnSpc>
              <a:spcBef>
                <a:spcPts val="0"/>
              </a:spcBef>
              <a:spcAft>
                <a:spcPts val="0"/>
              </a:spcAft>
              <a:buSzPts val="1100"/>
              <a:buNone/>
            </a:pPr>
            <a:r>
              <a:rPr lang="en-US" sz="1200">
                <a:latin typeface="Calibri"/>
                <a:ea typeface="Calibri"/>
                <a:cs typeface="Calibri"/>
                <a:sym typeface="Calibri"/>
              </a:rPr>
              <a:t>The Cauchy distribution (blue) overestimates the tails, suggesting VASIX has a lower tail risk than a typical Cauchy process.</a:t>
            </a:r>
            <a:endParaRPr/>
          </a:p>
          <a:p>
            <a:pPr marL="0" marR="0" lvl="0" indent="0" algn="l" rtl="0">
              <a:lnSpc>
                <a:spcPct val="100000"/>
              </a:lnSpc>
              <a:spcBef>
                <a:spcPts val="0"/>
              </a:spcBef>
              <a:spcAft>
                <a:spcPts val="0"/>
              </a:spcAft>
              <a:buSzPts val="1100"/>
              <a:buNone/>
            </a:pPr>
            <a:r>
              <a:rPr lang="en-US" sz="1200">
                <a:latin typeface="Calibri"/>
                <a:ea typeface="Calibri"/>
                <a:cs typeface="Calibri"/>
                <a:sym typeface="Calibri"/>
              </a:rPr>
              <a:t> </a:t>
            </a:r>
            <a:endParaRPr/>
          </a:p>
          <a:p>
            <a:pPr marL="0" marR="0" lvl="0" indent="0" algn="l" rtl="0">
              <a:lnSpc>
                <a:spcPct val="100000"/>
              </a:lnSpc>
              <a:spcBef>
                <a:spcPts val="0"/>
              </a:spcBef>
              <a:spcAft>
                <a:spcPts val="0"/>
              </a:spcAft>
              <a:buSzPts val="1100"/>
              <a:buNone/>
            </a:pPr>
            <a:r>
              <a:rPr lang="en-US" sz="1200" b="1">
                <a:latin typeface="Calibri"/>
                <a:ea typeface="Calibri"/>
                <a:cs typeface="Calibri"/>
                <a:sym typeface="Calibri"/>
              </a:rPr>
              <a:t>Vanguard Total World Stock ETF (VT) </a:t>
            </a:r>
            <a:endParaRPr/>
          </a:p>
          <a:p>
            <a:pPr marL="0" marR="0" lvl="0" indent="0" algn="l" rtl="0">
              <a:lnSpc>
                <a:spcPct val="100000"/>
              </a:lnSpc>
              <a:spcBef>
                <a:spcPts val="0"/>
              </a:spcBef>
              <a:spcAft>
                <a:spcPts val="0"/>
              </a:spcAft>
              <a:buSzPts val="1100"/>
              <a:buNone/>
            </a:pPr>
            <a:r>
              <a:rPr lang="en-US" sz="1200">
                <a:latin typeface="Calibri"/>
                <a:ea typeface="Calibri"/>
                <a:cs typeface="Calibri"/>
                <a:sym typeface="Calibri"/>
              </a:rPr>
              <a:t>The histogram is fairly symmetric with heavier tails compared to a normal distribution. The T distribution captures this heavy-tailed nature well, while the normal distribution underestimates it.</a:t>
            </a:r>
            <a:endParaRPr/>
          </a:p>
          <a:p>
            <a:pPr marL="0" marR="0" lvl="0" indent="0" algn="l" rtl="0">
              <a:lnSpc>
                <a:spcPct val="100000"/>
              </a:lnSpc>
              <a:spcBef>
                <a:spcPts val="0"/>
              </a:spcBef>
              <a:spcAft>
                <a:spcPts val="0"/>
              </a:spcAft>
              <a:buSzPts val="1100"/>
              <a:buNone/>
            </a:pPr>
            <a:r>
              <a:rPr lang="en-US" sz="1200">
                <a:latin typeface="Calibri"/>
                <a:ea typeface="Calibri"/>
                <a:cs typeface="Calibri"/>
                <a:sym typeface="Calibri"/>
              </a:rPr>
              <a:t>The Cauchy distribution shows extreme tail coverage that does not align with VT’s empirical return profile.</a:t>
            </a:r>
            <a:endParaRPr/>
          </a:p>
          <a:p>
            <a:pPr marL="0" marR="0" lvl="0" indent="0" algn="l" rtl="0">
              <a:lnSpc>
                <a:spcPct val="100000"/>
              </a:lnSpc>
              <a:spcBef>
                <a:spcPts val="0"/>
              </a:spcBef>
              <a:spcAft>
                <a:spcPts val="0"/>
              </a:spcAft>
              <a:buSzPts val="1100"/>
              <a:buNone/>
            </a:pPr>
            <a:r>
              <a:rPr lang="en-US" sz="1200">
                <a:latin typeface="Calibri"/>
                <a:ea typeface="Calibri"/>
                <a:cs typeface="Calibri"/>
                <a:sym typeface="Calibri"/>
              </a:rPr>
              <a:t> </a:t>
            </a:r>
            <a:endParaRPr/>
          </a:p>
          <a:p>
            <a:pPr marL="0" marR="0" lvl="0" indent="0" algn="l" rtl="0">
              <a:lnSpc>
                <a:spcPct val="100000"/>
              </a:lnSpc>
              <a:spcBef>
                <a:spcPts val="0"/>
              </a:spcBef>
              <a:spcAft>
                <a:spcPts val="0"/>
              </a:spcAft>
              <a:buSzPts val="1100"/>
              <a:buNone/>
            </a:pPr>
            <a:r>
              <a:rPr lang="en-US" sz="1200" b="1">
                <a:latin typeface="Calibri"/>
                <a:ea typeface="Calibri"/>
                <a:cs typeface="Calibri"/>
                <a:sym typeface="Calibri"/>
              </a:rPr>
              <a:t>PIMCO 25+ Year Zero Coupon US Treasury ETF (ZROZ) </a:t>
            </a:r>
            <a:endParaRPr/>
          </a:p>
          <a:p>
            <a:pPr marL="0" marR="0" lvl="0" indent="0" algn="l" rtl="0">
              <a:lnSpc>
                <a:spcPct val="100000"/>
              </a:lnSpc>
              <a:spcBef>
                <a:spcPts val="0"/>
              </a:spcBef>
              <a:spcAft>
                <a:spcPts val="0"/>
              </a:spcAft>
              <a:buSzPts val="1100"/>
              <a:buNone/>
            </a:pPr>
            <a:r>
              <a:rPr lang="en-US" sz="1200">
                <a:latin typeface="Calibri"/>
                <a:ea typeface="Calibri"/>
                <a:cs typeface="Calibri"/>
                <a:sym typeface="Calibri"/>
              </a:rPr>
              <a:t>The histogram exhibits a moderate skew and some heavy tails, consistent with long-duration bond risk.</a:t>
            </a:r>
            <a:endParaRPr/>
          </a:p>
          <a:p>
            <a:pPr marL="0" marR="0" lvl="0" indent="0" algn="l" rtl="0">
              <a:lnSpc>
                <a:spcPct val="100000"/>
              </a:lnSpc>
              <a:spcBef>
                <a:spcPts val="0"/>
              </a:spcBef>
              <a:spcAft>
                <a:spcPts val="0"/>
              </a:spcAft>
              <a:buSzPts val="1100"/>
              <a:buFont typeface="Noto Sans Symbols"/>
              <a:buNone/>
            </a:pPr>
            <a:r>
              <a:rPr lang="en-US" sz="1200">
                <a:latin typeface="Calibri"/>
                <a:ea typeface="Calibri"/>
                <a:cs typeface="Calibri"/>
                <a:sym typeface="Calibri"/>
              </a:rPr>
              <a:t>The T distribution fits the tails more accurately than the normal distribution, underestimating extreme return behavior.</a:t>
            </a:r>
            <a:endParaRPr/>
          </a:p>
          <a:p>
            <a:pPr marL="0" marR="0" lvl="0" indent="0" algn="l" rtl="0">
              <a:lnSpc>
                <a:spcPct val="100000"/>
              </a:lnSpc>
              <a:spcBef>
                <a:spcPts val="0"/>
              </a:spcBef>
              <a:spcAft>
                <a:spcPts val="0"/>
              </a:spcAft>
              <a:buSzPts val="1100"/>
              <a:buNone/>
            </a:pPr>
            <a:r>
              <a:rPr lang="en-US" sz="1200">
                <a:latin typeface="Calibri"/>
                <a:ea typeface="Calibri"/>
                <a:cs typeface="Calibri"/>
                <a:sym typeface="Calibri"/>
              </a:rPr>
              <a:t> </a:t>
            </a:r>
            <a:endParaRPr/>
          </a:p>
          <a:p>
            <a:pPr marL="0" marR="0" lvl="0" indent="0" algn="l" rtl="0">
              <a:lnSpc>
                <a:spcPct val="100000"/>
              </a:lnSpc>
              <a:spcBef>
                <a:spcPts val="0"/>
              </a:spcBef>
              <a:spcAft>
                <a:spcPts val="0"/>
              </a:spcAft>
              <a:buSzPts val="1100"/>
              <a:buNone/>
            </a:pPr>
            <a:r>
              <a:rPr lang="en-US" sz="1200" b="1">
                <a:latin typeface="Calibri"/>
                <a:ea typeface="Calibri"/>
                <a:cs typeface="Calibri"/>
                <a:sym typeface="Calibri"/>
              </a:rPr>
              <a:t>AQR Diversified Arbitrage I (ADAIX)</a:t>
            </a:r>
            <a:endParaRPr sz="1200">
              <a:latin typeface="Calibri"/>
              <a:ea typeface="Calibri"/>
              <a:cs typeface="Calibri"/>
              <a:sym typeface="Calibri"/>
            </a:endParaRPr>
          </a:p>
          <a:p>
            <a:pPr marL="0" marR="0" lvl="0" indent="0" algn="l" rtl="0">
              <a:lnSpc>
                <a:spcPct val="100000"/>
              </a:lnSpc>
              <a:spcBef>
                <a:spcPts val="0"/>
              </a:spcBef>
              <a:spcAft>
                <a:spcPts val="0"/>
              </a:spcAft>
              <a:buSzPts val="1100"/>
              <a:buFont typeface="Noto Sans Symbols"/>
              <a:buNone/>
            </a:pPr>
            <a:r>
              <a:rPr lang="en-US" sz="1200">
                <a:latin typeface="Calibri"/>
                <a:ea typeface="Calibri"/>
                <a:cs typeface="Calibri"/>
                <a:sym typeface="Calibri"/>
              </a:rPr>
              <a:t>The histogram is approximately symmetric with moderate kurtosis.</a:t>
            </a:r>
            <a:endParaRPr/>
          </a:p>
          <a:p>
            <a:pPr marL="0" marR="0" lvl="0" indent="0" algn="l" rtl="0">
              <a:lnSpc>
                <a:spcPct val="100000"/>
              </a:lnSpc>
              <a:spcBef>
                <a:spcPts val="0"/>
              </a:spcBef>
              <a:spcAft>
                <a:spcPts val="0"/>
              </a:spcAft>
              <a:buSzPts val="1100"/>
              <a:buFont typeface="Noto Sans Symbols"/>
              <a:buNone/>
            </a:pPr>
            <a:r>
              <a:rPr lang="en-US" sz="1200">
                <a:latin typeface="Calibri"/>
                <a:ea typeface="Calibri"/>
                <a:cs typeface="Calibri"/>
                <a:sym typeface="Calibri"/>
              </a:rPr>
              <a:t>The T distribution fits the data well, while the Cauchy distribution overestimates tail probability.</a:t>
            </a:r>
            <a:endParaRPr/>
          </a:p>
          <a:p>
            <a:pPr marL="0" marR="0" lvl="0" indent="0" algn="l" rtl="0">
              <a:lnSpc>
                <a:spcPct val="100000"/>
              </a:lnSpc>
              <a:spcBef>
                <a:spcPts val="0"/>
              </a:spcBef>
              <a:spcAft>
                <a:spcPts val="0"/>
              </a:spcAft>
              <a:buSzPts val="1100"/>
              <a:buNone/>
            </a:pPr>
            <a:r>
              <a:rPr lang="en-US" sz="1200">
                <a:latin typeface="Calibri"/>
                <a:ea typeface="Calibri"/>
                <a:cs typeface="Calibri"/>
                <a:sym typeface="Calibri"/>
              </a:rPr>
              <a:t> </a:t>
            </a:r>
            <a:endParaRPr sz="1200">
              <a:latin typeface="Calibri"/>
              <a:ea typeface="Calibri"/>
              <a:cs typeface="Calibri"/>
              <a:sym typeface="Calibri"/>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p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3" name="Google Shape;213;p3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r>
              <a:rPr lang="en-US" sz="1200" b="1">
                <a:latin typeface="Calibri"/>
                <a:ea typeface="Calibri"/>
                <a:cs typeface="Calibri"/>
                <a:sym typeface="Calibri"/>
              </a:rPr>
              <a:t>Raw Return Histograms with Fitted Probability Distributions</a:t>
            </a:r>
            <a:endParaRPr/>
          </a:p>
          <a:p>
            <a:pPr marL="158750" lvl="0" indent="0" algn="l" rtl="0">
              <a:lnSpc>
                <a:spcPct val="100000"/>
              </a:lnSpc>
              <a:spcBef>
                <a:spcPts val="0"/>
              </a:spcBef>
              <a:spcAft>
                <a:spcPts val="0"/>
              </a:spcAft>
              <a:buSzPts val="1100"/>
              <a:buNone/>
            </a:pPr>
            <a:r>
              <a:rPr lang="en-US" sz="1200" b="1">
                <a:latin typeface="Calibri"/>
                <a:ea typeface="Calibri"/>
                <a:cs typeface="Calibri"/>
                <a:sym typeface="Calibri"/>
              </a:rPr>
              <a:t>T, Cauchy, and Normal distributions</a:t>
            </a:r>
            <a:endParaRPr/>
          </a:p>
          <a:p>
            <a:pPr marL="0" marR="0" lvl="0" indent="0" algn="l" rtl="0">
              <a:lnSpc>
                <a:spcPct val="100000"/>
              </a:lnSpc>
              <a:spcBef>
                <a:spcPts val="0"/>
              </a:spcBef>
              <a:spcAft>
                <a:spcPts val="0"/>
              </a:spcAft>
              <a:buSzPts val="1100"/>
              <a:buNone/>
            </a:pPr>
            <a:endParaRPr sz="1200">
              <a:latin typeface="Calibri"/>
              <a:ea typeface="Calibri"/>
              <a:cs typeface="Calibri"/>
              <a:sym typeface="Calibri"/>
            </a:endParaRPr>
          </a:p>
          <a:p>
            <a:pPr marL="0" marR="0" lvl="0" indent="0" algn="l" rtl="0">
              <a:lnSpc>
                <a:spcPct val="100000"/>
              </a:lnSpc>
              <a:spcBef>
                <a:spcPts val="0"/>
              </a:spcBef>
              <a:spcAft>
                <a:spcPts val="0"/>
              </a:spcAft>
              <a:buSzPts val="1100"/>
              <a:buNone/>
            </a:pPr>
            <a:r>
              <a:rPr lang="en-US" sz="1200" b="1">
                <a:latin typeface="Calibri"/>
                <a:ea typeface="Calibri"/>
                <a:cs typeface="Calibri"/>
                <a:sym typeface="Calibri"/>
              </a:rPr>
              <a:t>iShares Gold Trust (IAU)</a:t>
            </a:r>
            <a:endParaRPr/>
          </a:p>
          <a:p>
            <a:pPr marL="0" marR="0" lvl="0" indent="0" algn="l" rtl="0">
              <a:lnSpc>
                <a:spcPct val="100000"/>
              </a:lnSpc>
              <a:spcBef>
                <a:spcPts val="0"/>
              </a:spcBef>
              <a:spcAft>
                <a:spcPts val="0"/>
              </a:spcAft>
              <a:buSzPts val="1100"/>
              <a:buFont typeface="Noto Sans Symbols"/>
              <a:buNone/>
            </a:pPr>
            <a:r>
              <a:rPr lang="en-US" sz="1200">
                <a:latin typeface="Calibri"/>
                <a:ea typeface="Calibri"/>
                <a:cs typeface="Calibri"/>
                <a:sym typeface="Calibri"/>
              </a:rPr>
              <a:t>The histogram is moderately skewed to the right, and the tails are heavier than the normal distribution can accommodate.</a:t>
            </a:r>
            <a:endParaRPr/>
          </a:p>
          <a:p>
            <a:pPr marL="0" marR="0" lvl="0" indent="0" algn="l" rtl="0">
              <a:lnSpc>
                <a:spcPct val="100000"/>
              </a:lnSpc>
              <a:spcBef>
                <a:spcPts val="0"/>
              </a:spcBef>
              <a:spcAft>
                <a:spcPts val="0"/>
              </a:spcAft>
              <a:buSzPts val="1100"/>
              <a:buFont typeface="Noto Sans Symbols"/>
              <a:buNone/>
            </a:pPr>
            <a:r>
              <a:rPr lang="en-US" sz="1200">
                <a:latin typeface="Calibri"/>
                <a:ea typeface="Calibri"/>
                <a:cs typeface="Calibri"/>
                <a:sym typeface="Calibri"/>
              </a:rPr>
              <a:t>The T distribution provides a better fit, particularly in accounting for higher frequencies in the tails.</a:t>
            </a:r>
            <a:endParaRPr/>
          </a:p>
          <a:p>
            <a:pPr marL="0" marR="0" lvl="0" indent="0" algn="l" rtl="0">
              <a:lnSpc>
                <a:spcPct val="100000"/>
              </a:lnSpc>
              <a:spcBef>
                <a:spcPts val="0"/>
              </a:spcBef>
              <a:spcAft>
                <a:spcPts val="0"/>
              </a:spcAft>
              <a:buSzPts val="1100"/>
              <a:buNone/>
            </a:pPr>
            <a:r>
              <a:rPr lang="en-US" sz="1200">
                <a:latin typeface="Calibri"/>
                <a:ea typeface="Calibri"/>
                <a:cs typeface="Calibri"/>
                <a:sym typeface="Calibri"/>
              </a:rPr>
              <a:t> </a:t>
            </a:r>
            <a:endParaRPr/>
          </a:p>
          <a:p>
            <a:pPr marL="0" marR="0" lvl="0" indent="0" algn="l" rtl="0">
              <a:lnSpc>
                <a:spcPct val="100000"/>
              </a:lnSpc>
              <a:spcBef>
                <a:spcPts val="0"/>
              </a:spcBef>
              <a:spcAft>
                <a:spcPts val="0"/>
              </a:spcAft>
              <a:buSzPts val="1100"/>
              <a:buNone/>
            </a:pPr>
            <a:r>
              <a:rPr lang="en-US" sz="1200" b="1">
                <a:latin typeface="Calibri"/>
                <a:ea typeface="Calibri"/>
                <a:cs typeface="Calibri"/>
                <a:sym typeface="Calibri"/>
              </a:rPr>
              <a:t>Bitcoin Market Price USD (^BTC) </a:t>
            </a:r>
            <a:endParaRPr/>
          </a:p>
          <a:p>
            <a:pPr marL="0" marR="0" lvl="0" indent="0" algn="l" rtl="0">
              <a:lnSpc>
                <a:spcPct val="100000"/>
              </a:lnSpc>
              <a:spcBef>
                <a:spcPts val="0"/>
              </a:spcBef>
              <a:spcAft>
                <a:spcPts val="0"/>
              </a:spcAft>
              <a:buSzPts val="1100"/>
              <a:buNone/>
            </a:pPr>
            <a:r>
              <a:rPr lang="en-US" sz="1200">
                <a:latin typeface="Calibri"/>
                <a:ea typeface="Calibri"/>
                <a:cs typeface="Calibri"/>
                <a:sym typeface="Calibri"/>
              </a:rPr>
              <a:t>The histogram displays significant kurtosis, with extreme tails on both sides.</a:t>
            </a:r>
            <a:endParaRPr/>
          </a:p>
          <a:p>
            <a:pPr marL="0" marR="0" lvl="0" indent="0" algn="l" rtl="0">
              <a:lnSpc>
                <a:spcPct val="100000"/>
              </a:lnSpc>
              <a:spcBef>
                <a:spcPts val="0"/>
              </a:spcBef>
              <a:spcAft>
                <a:spcPts val="0"/>
              </a:spcAft>
              <a:buSzPts val="1100"/>
              <a:buFont typeface="Noto Sans Symbols"/>
              <a:buNone/>
            </a:pPr>
            <a:r>
              <a:rPr lang="en-US" sz="1200">
                <a:latin typeface="Calibri"/>
                <a:ea typeface="Calibri"/>
                <a:cs typeface="Calibri"/>
                <a:sym typeface="Calibri"/>
              </a:rPr>
              <a:t>The Cauchy distribution aligns better with the extreme tail behavior than the T or normal distribution, which underestimate the frequency of large movements.</a:t>
            </a:r>
            <a:endParaRPr/>
          </a:p>
          <a:p>
            <a:pPr marL="0" marR="0" lvl="0" indent="0" algn="l" rtl="0">
              <a:lnSpc>
                <a:spcPct val="100000"/>
              </a:lnSpc>
              <a:spcBef>
                <a:spcPts val="0"/>
              </a:spcBef>
              <a:spcAft>
                <a:spcPts val="0"/>
              </a:spcAft>
              <a:buSzPts val="1100"/>
              <a:buNone/>
            </a:pPr>
            <a:r>
              <a:rPr lang="en-US" sz="1200">
                <a:latin typeface="Calibri"/>
                <a:ea typeface="Calibri"/>
                <a:cs typeface="Calibri"/>
                <a:sym typeface="Calibri"/>
              </a:rPr>
              <a:t> </a:t>
            </a:r>
            <a:endParaRPr/>
          </a:p>
          <a:p>
            <a:pPr marL="0" marR="0" lvl="0" indent="0" algn="l" rtl="0">
              <a:lnSpc>
                <a:spcPct val="100000"/>
              </a:lnSpc>
              <a:spcBef>
                <a:spcPts val="0"/>
              </a:spcBef>
              <a:spcAft>
                <a:spcPts val="0"/>
              </a:spcAft>
              <a:buSzPts val="1100"/>
              <a:buNone/>
            </a:pPr>
            <a:r>
              <a:rPr lang="en-US" sz="1200" b="1">
                <a:latin typeface="Calibri"/>
                <a:ea typeface="Calibri"/>
                <a:cs typeface="Calibri"/>
                <a:sym typeface="Calibri"/>
              </a:rPr>
              <a:t>AQR Risk-Balanced Commodities Strategy I (ARCIX)</a:t>
            </a:r>
            <a:endParaRPr/>
          </a:p>
          <a:p>
            <a:pPr marL="0" marR="0" lvl="0" indent="0" algn="l" rtl="0">
              <a:lnSpc>
                <a:spcPct val="100000"/>
              </a:lnSpc>
              <a:spcBef>
                <a:spcPts val="0"/>
              </a:spcBef>
              <a:spcAft>
                <a:spcPts val="0"/>
              </a:spcAft>
              <a:buSzPts val="1100"/>
              <a:buNone/>
            </a:pPr>
            <a:r>
              <a:rPr lang="en-US" sz="1200">
                <a:latin typeface="Calibri"/>
                <a:ea typeface="Calibri"/>
                <a:cs typeface="Calibri"/>
                <a:sym typeface="Calibri"/>
              </a:rPr>
              <a:t>The histogram exhibits a moderate degree of skewness and kurtosis.</a:t>
            </a:r>
            <a:endParaRPr/>
          </a:p>
          <a:p>
            <a:pPr marL="0" marR="0" lvl="0" indent="0" algn="l" rtl="0">
              <a:lnSpc>
                <a:spcPct val="100000"/>
              </a:lnSpc>
              <a:spcBef>
                <a:spcPts val="0"/>
              </a:spcBef>
              <a:spcAft>
                <a:spcPts val="0"/>
              </a:spcAft>
              <a:buSzPts val="1100"/>
              <a:buNone/>
            </a:pPr>
            <a:r>
              <a:rPr lang="en-US" sz="1200">
                <a:latin typeface="Calibri"/>
                <a:ea typeface="Calibri"/>
                <a:cs typeface="Calibri"/>
                <a:sym typeface="Calibri"/>
              </a:rPr>
              <a:t>The T distribution provides the most appropriate fit, with the normal distribution significantly underestimating the tail events.</a:t>
            </a:r>
            <a:endParaRPr/>
          </a:p>
          <a:p>
            <a:pPr marL="0" marR="0" lvl="0" indent="0" algn="l" rtl="0">
              <a:lnSpc>
                <a:spcPct val="100000"/>
              </a:lnSpc>
              <a:spcBef>
                <a:spcPts val="0"/>
              </a:spcBef>
              <a:spcAft>
                <a:spcPts val="0"/>
              </a:spcAft>
              <a:buSzPts val="1100"/>
              <a:buNone/>
            </a:pPr>
            <a:r>
              <a:rPr lang="en-US" sz="1200">
                <a:latin typeface="Calibri"/>
                <a:ea typeface="Calibri"/>
                <a:cs typeface="Calibri"/>
                <a:sym typeface="Calibri"/>
              </a:rPr>
              <a:t> </a:t>
            </a:r>
            <a:endParaRPr/>
          </a:p>
          <a:p>
            <a:pPr marL="0" marR="0" lvl="0" indent="0" algn="l" rtl="0">
              <a:lnSpc>
                <a:spcPct val="100000"/>
              </a:lnSpc>
              <a:spcBef>
                <a:spcPts val="0"/>
              </a:spcBef>
              <a:spcAft>
                <a:spcPts val="0"/>
              </a:spcAft>
              <a:buSzPts val="1100"/>
              <a:buNone/>
            </a:pPr>
            <a:r>
              <a:rPr lang="en-US" sz="1200" b="1">
                <a:latin typeface="Calibri"/>
                <a:ea typeface="Calibri"/>
                <a:cs typeface="Calibri"/>
                <a:sym typeface="Calibri"/>
              </a:rPr>
              <a:t>AQR Long-Short Equity I (QLEIX) </a:t>
            </a:r>
            <a:endParaRPr/>
          </a:p>
          <a:p>
            <a:pPr marL="0" marR="0" lvl="0" indent="0" algn="l" rtl="0">
              <a:lnSpc>
                <a:spcPct val="100000"/>
              </a:lnSpc>
              <a:spcBef>
                <a:spcPts val="0"/>
              </a:spcBef>
              <a:spcAft>
                <a:spcPts val="0"/>
              </a:spcAft>
              <a:buSzPts val="1100"/>
              <a:buNone/>
            </a:pPr>
            <a:r>
              <a:rPr lang="en-US" sz="1200">
                <a:latin typeface="Calibri"/>
                <a:ea typeface="Calibri"/>
                <a:cs typeface="Calibri"/>
                <a:sym typeface="Calibri"/>
              </a:rPr>
              <a:t>The histogram is centered with moderate tail risk.</a:t>
            </a:r>
            <a:endParaRPr/>
          </a:p>
          <a:p>
            <a:pPr marL="0" marR="0" lvl="0" indent="0" algn="l" rtl="0">
              <a:lnSpc>
                <a:spcPct val="100000"/>
              </a:lnSpc>
              <a:spcBef>
                <a:spcPts val="0"/>
              </a:spcBef>
              <a:spcAft>
                <a:spcPts val="0"/>
              </a:spcAft>
              <a:buSzPts val="1100"/>
              <a:buFont typeface="Noto Sans Symbols"/>
              <a:buNone/>
            </a:pPr>
            <a:r>
              <a:rPr lang="en-US" sz="1200">
                <a:latin typeface="Calibri"/>
                <a:ea typeface="Calibri"/>
                <a:cs typeface="Calibri"/>
                <a:sym typeface="Calibri"/>
              </a:rPr>
              <a:t>The T distribution captures the tail behavior better than the normal, with the Cauchy again overestimating risk.</a:t>
            </a:r>
            <a:endParaRPr/>
          </a:p>
          <a:p>
            <a:pPr marL="158750" lvl="0" indent="0" algn="l" rtl="0">
              <a:lnSpc>
                <a:spcPct val="100000"/>
              </a:lnSpc>
              <a:spcBef>
                <a:spcPts val="0"/>
              </a:spcBef>
              <a:spcAft>
                <a:spcPts val="0"/>
              </a:spcAft>
              <a:buSzPts val="1100"/>
              <a:buNone/>
            </a:pPr>
            <a:endParaRPr sz="1200">
              <a:latin typeface="Calibri"/>
              <a:ea typeface="Calibri"/>
              <a:cs typeface="Calibri"/>
              <a:sym typeface="Calibri"/>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p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9" name="Google Shape;219;p3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r>
              <a:rPr lang="en-US" sz="1200" b="1">
                <a:latin typeface="Calibri"/>
                <a:ea typeface="Calibri"/>
                <a:cs typeface="Calibri"/>
                <a:sym typeface="Calibri"/>
              </a:rPr>
              <a:t>Raw Return Histograms with Fitted Probability Distributions</a:t>
            </a:r>
            <a:endParaRPr/>
          </a:p>
          <a:p>
            <a:pPr marL="158750" lvl="0" indent="0" algn="l" rtl="0">
              <a:lnSpc>
                <a:spcPct val="100000"/>
              </a:lnSpc>
              <a:spcBef>
                <a:spcPts val="0"/>
              </a:spcBef>
              <a:spcAft>
                <a:spcPts val="0"/>
              </a:spcAft>
              <a:buSzPts val="1100"/>
              <a:buNone/>
            </a:pPr>
            <a:r>
              <a:rPr lang="en-US" sz="1200" b="1">
                <a:latin typeface="Calibri"/>
                <a:ea typeface="Calibri"/>
                <a:cs typeface="Calibri"/>
                <a:sym typeface="Calibri"/>
              </a:rPr>
              <a:t>T, Cauchy, and Normal distributions</a:t>
            </a:r>
            <a:endParaRPr/>
          </a:p>
          <a:p>
            <a:pPr marL="0" marR="0" lvl="0" indent="0" algn="l" rtl="0">
              <a:lnSpc>
                <a:spcPct val="100000"/>
              </a:lnSpc>
              <a:spcBef>
                <a:spcPts val="0"/>
              </a:spcBef>
              <a:spcAft>
                <a:spcPts val="0"/>
              </a:spcAft>
              <a:buSzPts val="1100"/>
              <a:buNone/>
            </a:pPr>
            <a:r>
              <a:rPr lang="en-US" sz="1200">
                <a:latin typeface="Calibri"/>
                <a:ea typeface="Calibri"/>
                <a:cs typeface="Calibri"/>
                <a:sym typeface="Calibri"/>
              </a:rPr>
              <a:t> </a:t>
            </a:r>
            <a:endParaRPr/>
          </a:p>
          <a:p>
            <a:pPr marL="0" marR="0" lvl="0" indent="0" algn="l" rtl="0">
              <a:lnSpc>
                <a:spcPct val="100000"/>
              </a:lnSpc>
              <a:spcBef>
                <a:spcPts val="0"/>
              </a:spcBef>
              <a:spcAft>
                <a:spcPts val="0"/>
              </a:spcAft>
              <a:buSzPts val="1100"/>
              <a:buNone/>
            </a:pPr>
            <a:r>
              <a:rPr lang="en-US" sz="1200" b="1">
                <a:latin typeface="Calibri"/>
                <a:ea typeface="Calibri"/>
                <a:cs typeface="Calibri"/>
                <a:sym typeface="Calibri"/>
              </a:rPr>
              <a:t>AQR Style Premia Alternative I (QSPIX)</a:t>
            </a:r>
            <a:endParaRPr/>
          </a:p>
          <a:p>
            <a:pPr marL="0" marR="0" lvl="0" indent="0" algn="l" rtl="0">
              <a:lnSpc>
                <a:spcPct val="100000"/>
              </a:lnSpc>
              <a:spcBef>
                <a:spcPts val="0"/>
              </a:spcBef>
              <a:spcAft>
                <a:spcPts val="0"/>
              </a:spcAft>
              <a:buSzPts val="1100"/>
              <a:buNone/>
            </a:pPr>
            <a:r>
              <a:rPr lang="en-US" sz="1200">
                <a:latin typeface="Calibri"/>
                <a:ea typeface="Calibri"/>
                <a:cs typeface="Calibri"/>
                <a:sym typeface="Calibri"/>
              </a:rPr>
              <a:t>The histogram shows a slight positive skew and moderate kurtosis.</a:t>
            </a:r>
            <a:endParaRPr/>
          </a:p>
          <a:p>
            <a:pPr marL="0" marR="0" lvl="0" indent="0" algn="l" rtl="0">
              <a:lnSpc>
                <a:spcPct val="100000"/>
              </a:lnSpc>
              <a:spcBef>
                <a:spcPts val="0"/>
              </a:spcBef>
              <a:spcAft>
                <a:spcPts val="0"/>
              </a:spcAft>
              <a:buSzPts val="1100"/>
              <a:buNone/>
            </a:pPr>
            <a:r>
              <a:rPr lang="en-US" sz="1200">
                <a:latin typeface="Calibri"/>
                <a:ea typeface="Calibri"/>
                <a:cs typeface="Calibri"/>
                <a:sym typeface="Calibri"/>
              </a:rPr>
              <a:t>The T distribution closely follows the empirical distribution, while the normal distribution fails to adequately capture the tail thickness.</a:t>
            </a:r>
            <a:endParaRPr/>
          </a:p>
          <a:p>
            <a:pPr marL="0" marR="0" lvl="0" indent="0" algn="l" rtl="0">
              <a:lnSpc>
                <a:spcPct val="100000"/>
              </a:lnSpc>
              <a:spcBef>
                <a:spcPts val="0"/>
              </a:spcBef>
              <a:spcAft>
                <a:spcPts val="0"/>
              </a:spcAft>
              <a:buSzPts val="1100"/>
              <a:buNone/>
            </a:pPr>
            <a:r>
              <a:rPr lang="en-US" sz="1200">
                <a:latin typeface="Calibri"/>
                <a:ea typeface="Calibri"/>
                <a:cs typeface="Calibri"/>
                <a:sym typeface="Calibri"/>
              </a:rPr>
              <a:t> </a:t>
            </a:r>
            <a:endParaRPr/>
          </a:p>
          <a:p>
            <a:pPr marL="0" marR="0" lvl="0" indent="0" algn="l" rtl="0">
              <a:lnSpc>
                <a:spcPct val="100000"/>
              </a:lnSpc>
              <a:spcBef>
                <a:spcPts val="0"/>
              </a:spcBef>
              <a:spcAft>
                <a:spcPts val="0"/>
              </a:spcAft>
              <a:buSzPts val="1100"/>
              <a:buNone/>
            </a:pPr>
            <a:r>
              <a:rPr lang="en-US" sz="1200" b="1">
                <a:latin typeface="Calibri"/>
                <a:ea typeface="Calibri"/>
                <a:cs typeface="Calibri"/>
                <a:sym typeface="Calibri"/>
              </a:rPr>
              <a:t>AQR Equity Market Neutral I (QMNIX)</a:t>
            </a:r>
            <a:endParaRPr/>
          </a:p>
          <a:p>
            <a:pPr marL="0" marR="0" lvl="0" indent="0" algn="l" rtl="0">
              <a:lnSpc>
                <a:spcPct val="100000"/>
              </a:lnSpc>
              <a:spcBef>
                <a:spcPts val="0"/>
              </a:spcBef>
              <a:spcAft>
                <a:spcPts val="0"/>
              </a:spcAft>
              <a:buSzPts val="1100"/>
              <a:buNone/>
            </a:pPr>
            <a:r>
              <a:rPr lang="en-US" sz="1200">
                <a:latin typeface="Calibri"/>
                <a:ea typeface="Calibri"/>
                <a:cs typeface="Calibri"/>
                <a:sym typeface="Calibri"/>
              </a:rPr>
              <a:t>The histogram is approximately normal with mild skewness.</a:t>
            </a:r>
            <a:endParaRPr/>
          </a:p>
          <a:p>
            <a:pPr marL="0" marR="0" lvl="0" indent="0" algn="l" rtl="0">
              <a:lnSpc>
                <a:spcPct val="100000"/>
              </a:lnSpc>
              <a:spcBef>
                <a:spcPts val="0"/>
              </a:spcBef>
              <a:spcAft>
                <a:spcPts val="0"/>
              </a:spcAft>
              <a:buSzPts val="1100"/>
              <a:buNone/>
            </a:pPr>
            <a:r>
              <a:rPr lang="en-US" sz="1200">
                <a:latin typeface="Calibri"/>
                <a:ea typeface="Calibri"/>
                <a:cs typeface="Calibri"/>
                <a:sym typeface="Calibri"/>
              </a:rPr>
              <a:t>Both T and normal distributions provide a reasonable fit, while the Cauchy overstates tail risks.</a:t>
            </a:r>
            <a:endParaRPr/>
          </a:p>
          <a:p>
            <a:pPr marL="0" marR="0" lvl="0" indent="0" algn="l" rtl="0">
              <a:lnSpc>
                <a:spcPct val="100000"/>
              </a:lnSpc>
              <a:spcBef>
                <a:spcPts val="0"/>
              </a:spcBef>
              <a:spcAft>
                <a:spcPts val="0"/>
              </a:spcAft>
              <a:buSzPts val="1100"/>
              <a:buNone/>
            </a:pPr>
            <a:r>
              <a:rPr lang="en-US" sz="1200">
                <a:latin typeface="Calibri"/>
                <a:ea typeface="Calibri"/>
                <a:cs typeface="Calibri"/>
                <a:sym typeface="Calibri"/>
              </a:rPr>
              <a:t> </a:t>
            </a:r>
            <a:endParaRPr/>
          </a:p>
          <a:p>
            <a:pPr marL="0" marR="0" lvl="0" indent="0" algn="l" rtl="0">
              <a:lnSpc>
                <a:spcPct val="100000"/>
              </a:lnSpc>
              <a:spcBef>
                <a:spcPts val="0"/>
              </a:spcBef>
              <a:spcAft>
                <a:spcPts val="0"/>
              </a:spcAft>
              <a:buSzPts val="1100"/>
              <a:buNone/>
            </a:pPr>
            <a:r>
              <a:rPr lang="en-US" sz="1200" b="1">
                <a:latin typeface="Calibri"/>
                <a:ea typeface="Calibri"/>
                <a:cs typeface="Calibri"/>
                <a:sym typeface="Calibri"/>
              </a:rPr>
              <a:t>AQR Macro Opportunities I (QGMIX)  </a:t>
            </a:r>
            <a:endParaRPr/>
          </a:p>
          <a:p>
            <a:pPr marL="0" marR="0" lvl="0" indent="0" algn="l" rtl="0">
              <a:lnSpc>
                <a:spcPct val="100000"/>
              </a:lnSpc>
              <a:spcBef>
                <a:spcPts val="0"/>
              </a:spcBef>
              <a:spcAft>
                <a:spcPts val="0"/>
              </a:spcAft>
              <a:buSzPts val="1100"/>
              <a:buFont typeface="Noto Sans Symbols"/>
              <a:buNone/>
            </a:pPr>
            <a:r>
              <a:rPr lang="en-US" sz="1200">
                <a:latin typeface="Calibri"/>
                <a:ea typeface="Calibri"/>
                <a:cs typeface="Calibri"/>
                <a:sym typeface="Calibri"/>
              </a:rPr>
              <a:t>The histogram is heavily skewed with a high peak and some significant outliers.</a:t>
            </a:r>
            <a:endParaRPr/>
          </a:p>
          <a:p>
            <a:pPr marL="0" marR="0" lvl="0" indent="0" algn="l" rtl="0">
              <a:lnSpc>
                <a:spcPct val="100000"/>
              </a:lnSpc>
              <a:spcBef>
                <a:spcPts val="0"/>
              </a:spcBef>
              <a:spcAft>
                <a:spcPts val="0"/>
              </a:spcAft>
              <a:buSzPts val="1100"/>
              <a:buFont typeface="Noto Sans Symbols"/>
              <a:buNone/>
            </a:pPr>
            <a:r>
              <a:rPr lang="en-US" sz="1200">
                <a:latin typeface="Calibri"/>
                <a:ea typeface="Calibri"/>
                <a:cs typeface="Calibri"/>
                <a:sym typeface="Calibri"/>
              </a:rPr>
              <a:t>The T distribution fits the main distribution well but underestimates the extreme outliers, where the Cauchy distribution provides better tail coverage.</a:t>
            </a:r>
            <a:endParaRPr/>
          </a:p>
          <a:p>
            <a:pPr marL="0" marR="0" lvl="0" indent="0" algn="l" rtl="0">
              <a:lnSpc>
                <a:spcPct val="100000"/>
              </a:lnSpc>
              <a:spcBef>
                <a:spcPts val="0"/>
              </a:spcBef>
              <a:spcAft>
                <a:spcPts val="0"/>
              </a:spcAft>
              <a:buSzPts val="1100"/>
              <a:buNone/>
            </a:pPr>
            <a:r>
              <a:rPr lang="en-US" sz="1200">
                <a:latin typeface="Calibri"/>
                <a:ea typeface="Calibri"/>
                <a:cs typeface="Calibri"/>
                <a:sym typeface="Calibri"/>
              </a:rPr>
              <a:t> </a:t>
            </a:r>
            <a:endParaRPr/>
          </a:p>
          <a:p>
            <a:pPr marL="0" marR="0" lvl="0" indent="0" algn="l" rtl="0">
              <a:lnSpc>
                <a:spcPct val="100000"/>
              </a:lnSpc>
              <a:spcBef>
                <a:spcPts val="0"/>
              </a:spcBef>
              <a:spcAft>
                <a:spcPts val="0"/>
              </a:spcAft>
              <a:buSzPts val="1100"/>
              <a:buNone/>
            </a:pPr>
            <a:r>
              <a:rPr lang="en-US" sz="1200" b="1">
                <a:latin typeface="Calibri"/>
                <a:ea typeface="Calibri"/>
                <a:cs typeface="Calibri"/>
                <a:sym typeface="Calibri"/>
              </a:rPr>
              <a:t>AGF U.S. Market Neutral Anti-Beta (BTAL) </a:t>
            </a:r>
            <a:endParaRPr/>
          </a:p>
          <a:p>
            <a:pPr marL="0" marR="0" lvl="0" indent="0" algn="l" rtl="0">
              <a:lnSpc>
                <a:spcPct val="100000"/>
              </a:lnSpc>
              <a:spcBef>
                <a:spcPts val="0"/>
              </a:spcBef>
              <a:spcAft>
                <a:spcPts val="0"/>
              </a:spcAft>
              <a:buSzPts val="1100"/>
              <a:buFont typeface="Noto Sans Symbols"/>
              <a:buNone/>
            </a:pPr>
            <a:r>
              <a:rPr lang="en-US" sz="1200">
                <a:latin typeface="Calibri"/>
                <a:ea typeface="Calibri"/>
                <a:cs typeface="Calibri"/>
                <a:sym typeface="Calibri"/>
              </a:rPr>
              <a:t>The histogram shows moderate negative skewness and excess kurtosis.</a:t>
            </a:r>
            <a:endParaRPr/>
          </a:p>
          <a:p>
            <a:pPr marL="0" marR="0" lvl="0" indent="0" algn="l" rtl="0">
              <a:lnSpc>
                <a:spcPct val="100000"/>
              </a:lnSpc>
              <a:spcBef>
                <a:spcPts val="0"/>
              </a:spcBef>
              <a:spcAft>
                <a:spcPts val="0"/>
              </a:spcAft>
              <a:buSzPts val="1100"/>
              <a:buFont typeface="Noto Sans Symbols"/>
              <a:buNone/>
            </a:pPr>
            <a:r>
              <a:rPr lang="en-US" sz="1200">
                <a:latin typeface="Calibri"/>
                <a:ea typeface="Calibri"/>
                <a:cs typeface="Calibri"/>
                <a:sym typeface="Calibri"/>
              </a:rPr>
              <a:t>The T distribution provides a good approximation for both skew and kurtosis, with the normal distribution missing the heavier tails.</a:t>
            </a:r>
            <a:endParaRPr/>
          </a:p>
          <a:p>
            <a:pPr marL="0" marR="0" lvl="0" indent="0" algn="l" rtl="0">
              <a:lnSpc>
                <a:spcPct val="100000"/>
              </a:lnSpc>
              <a:spcBef>
                <a:spcPts val="0"/>
              </a:spcBef>
              <a:spcAft>
                <a:spcPts val="0"/>
              </a:spcAft>
              <a:buSzPts val="1100"/>
              <a:buNone/>
            </a:pPr>
            <a:r>
              <a:rPr lang="en-US" sz="1200">
                <a:latin typeface="Calibri"/>
                <a:ea typeface="Calibri"/>
                <a:cs typeface="Calibri"/>
                <a:sym typeface="Calibri"/>
              </a:rPr>
              <a:t> </a:t>
            </a:r>
            <a:endParaRPr/>
          </a:p>
          <a:p>
            <a:pPr marL="158750" lvl="0" indent="0" algn="l" rtl="0">
              <a:lnSpc>
                <a:spcPct val="100000"/>
              </a:lnSpc>
              <a:spcBef>
                <a:spcPts val="0"/>
              </a:spcBef>
              <a:spcAft>
                <a:spcPts val="0"/>
              </a:spcAft>
              <a:buSzPts val="1100"/>
              <a:buNone/>
            </a:pPr>
            <a:endParaRPr sz="1200">
              <a:latin typeface="Calibri"/>
              <a:ea typeface="Calibri"/>
              <a:cs typeface="Calibri"/>
              <a:sym typeface="Calibri"/>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p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5" name="Google Shape;225;p3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r>
              <a:rPr lang="en-US" sz="1200" b="1">
                <a:latin typeface="Calibri"/>
                <a:ea typeface="Calibri"/>
                <a:cs typeface="Calibri"/>
                <a:sym typeface="Calibri"/>
              </a:rPr>
              <a:t>Raw Return Histograms with Fitted Probability Distributions</a:t>
            </a:r>
            <a:endParaRPr/>
          </a:p>
          <a:p>
            <a:pPr marL="158750" lvl="0" indent="0" algn="l" rtl="0">
              <a:lnSpc>
                <a:spcPct val="100000"/>
              </a:lnSpc>
              <a:spcBef>
                <a:spcPts val="0"/>
              </a:spcBef>
              <a:spcAft>
                <a:spcPts val="0"/>
              </a:spcAft>
              <a:buSzPts val="1100"/>
              <a:buNone/>
            </a:pPr>
            <a:r>
              <a:rPr lang="en-US" sz="1200" b="1">
                <a:latin typeface="Calibri"/>
                <a:ea typeface="Calibri"/>
                <a:cs typeface="Calibri"/>
                <a:sym typeface="Calibri"/>
              </a:rPr>
              <a:t>T, Cauchy, and Normal distributions</a:t>
            </a:r>
            <a:endParaRPr/>
          </a:p>
          <a:p>
            <a:pPr marL="158750" lvl="0" indent="0" algn="l" rtl="0">
              <a:lnSpc>
                <a:spcPct val="100000"/>
              </a:lnSpc>
              <a:spcBef>
                <a:spcPts val="0"/>
              </a:spcBef>
              <a:spcAft>
                <a:spcPts val="0"/>
              </a:spcAft>
              <a:buSzPts val="1100"/>
              <a:buNone/>
            </a:pPr>
            <a:endParaRPr sz="1200">
              <a:latin typeface="Calibri"/>
              <a:ea typeface="Calibri"/>
              <a:cs typeface="Calibri"/>
              <a:sym typeface="Calibri"/>
            </a:endParaRPr>
          </a:p>
          <a:p>
            <a:pPr marL="0" marR="0" lvl="0" indent="0" algn="l" rtl="0">
              <a:lnSpc>
                <a:spcPct val="100000"/>
              </a:lnSpc>
              <a:spcBef>
                <a:spcPts val="0"/>
              </a:spcBef>
              <a:spcAft>
                <a:spcPts val="0"/>
              </a:spcAft>
              <a:buSzPts val="1100"/>
              <a:buNone/>
            </a:pPr>
            <a:r>
              <a:rPr lang="en-US" sz="1200" b="1">
                <a:latin typeface="Calibri"/>
                <a:ea typeface="Calibri"/>
                <a:cs typeface="Calibri"/>
                <a:sym typeface="Calibri"/>
              </a:rPr>
              <a:t>AQR Managed Futures Strategy HV I (QMHIX)</a:t>
            </a:r>
            <a:endParaRPr/>
          </a:p>
          <a:p>
            <a:pPr marL="0" marR="0" lvl="0" indent="0" algn="l" rtl="0">
              <a:lnSpc>
                <a:spcPct val="100000"/>
              </a:lnSpc>
              <a:spcBef>
                <a:spcPts val="0"/>
              </a:spcBef>
              <a:spcAft>
                <a:spcPts val="0"/>
              </a:spcAft>
              <a:buSzPts val="1100"/>
              <a:buFont typeface="Noto Sans Symbols"/>
              <a:buNone/>
            </a:pPr>
            <a:r>
              <a:rPr lang="en-US" sz="1200">
                <a:latin typeface="Calibri"/>
                <a:ea typeface="Calibri"/>
                <a:cs typeface="Calibri"/>
                <a:sym typeface="Calibri"/>
              </a:rPr>
              <a:t>The histogram has a slight positive skew and noticeable kurtosis.</a:t>
            </a:r>
            <a:endParaRPr/>
          </a:p>
          <a:p>
            <a:pPr marL="0" marR="0" lvl="0" indent="0" algn="l" rtl="0">
              <a:lnSpc>
                <a:spcPct val="100000"/>
              </a:lnSpc>
              <a:spcBef>
                <a:spcPts val="0"/>
              </a:spcBef>
              <a:spcAft>
                <a:spcPts val="0"/>
              </a:spcAft>
              <a:buSzPts val="1100"/>
              <a:buFont typeface="Noto Sans Symbols"/>
              <a:buNone/>
            </a:pPr>
            <a:r>
              <a:rPr lang="en-US" sz="1200">
                <a:latin typeface="Calibri"/>
                <a:ea typeface="Calibri"/>
                <a:cs typeface="Calibri"/>
                <a:sym typeface="Calibri"/>
              </a:rPr>
              <a:t>The T distribution matches the data well, while the normal distribution underestimates tail frequencies.</a:t>
            </a:r>
            <a:endParaRPr/>
          </a:p>
          <a:p>
            <a:pPr marL="0" marR="0" lvl="0" indent="0" algn="l" rtl="0">
              <a:lnSpc>
                <a:spcPct val="100000"/>
              </a:lnSpc>
              <a:spcBef>
                <a:spcPts val="0"/>
              </a:spcBef>
              <a:spcAft>
                <a:spcPts val="0"/>
              </a:spcAft>
              <a:buSzPts val="1100"/>
              <a:buNone/>
            </a:pPr>
            <a:r>
              <a:rPr lang="en-US" sz="1200">
                <a:latin typeface="Calibri"/>
                <a:ea typeface="Calibri"/>
                <a:cs typeface="Calibri"/>
                <a:sym typeface="Calibri"/>
              </a:rPr>
              <a:t> </a:t>
            </a:r>
            <a:endParaRPr/>
          </a:p>
          <a:p>
            <a:pPr marL="0" marR="0" lvl="0" indent="0" algn="l" rtl="0">
              <a:lnSpc>
                <a:spcPct val="100000"/>
              </a:lnSpc>
              <a:spcBef>
                <a:spcPts val="0"/>
              </a:spcBef>
              <a:spcAft>
                <a:spcPts val="0"/>
              </a:spcAft>
              <a:buSzPts val="1100"/>
              <a:buNone/>
            </a:pPr>
            <a:r>
              <a:rPr lang="en-US" sz="1200" b="1">
                <a:latin typeface="Calibri"/>
                <a:ea typeface="Calibri"/>
                <a:cs typeface="Calibri"/>
                <a:sym typeface="Calibri"/>
              </a:rPr>
              <a:t>Invesco DB US Dollar Bullish (UUP)</a:t>
            </a:r>
            <a:endParaRPr/>
          </a:p>
          <a:p>
            <a:pPr marL="0" marR="0" lvl="0" indent="0" algn="l" rtl="0">
              <a:lnSpc>
                <a:spcPct val="100000"/>
              </a:lnSpc>
              <a:spcBef>
                <a:spcPts val="0"/>
              </a:spcBef>
              <a:spcAft>
                <a:spcPts val="0"/>
              </a:spcAft>
              <a:buSzPts val="1100"/>
              <a:buFont typeface="Noto Sans Symbols"/>
              <a:buNone/>
            </a:pPr>
            <a:r>
              <a:rPr lang="en-US" sz="1200">
                <a:latin typeface="Calibri"/>
                <a:ea typeface="Calibri"/>
                <a:cs typeface="Calibri"/>
                <a:sym typeface="Calibri"/>
              </a:rPr>
              <a:t>The histogram is relatively symmetric, though there is noticeable kurtosis.</a:t>
            </a:r>
            <a:endParaRPr/>
          </a:p>
          <a:p>
            <a:pPr marL="0" marR="0" lvl="0" indent="0" algn="l" rtl="0">
              <a:lnSpc>
                <a:spcPct val="100000"/>
              </a:lnSpc>
              <a:spcBef>
                <a:spcPts val="0"/>
              </a:spcBef>
              <a:spcAft>
                <a:spcPts val="0"/>
              </a:spcAft>
              <a:buSzPts val="1100"/>
              <a:buFont typeface="Noto Sans Symbols"/>
              <a:buNone/>
            </a:pPr>
            <a:r>
              <a:rPr lang="en-US" sz="1200">
                <a:latin typeface="Calibri"/>
                <a:ea typeface="Calibri"/>
                <a:cs typeface="Calibri"/>
                <a:sym typeface="Calibri"/>
              </a:rPr>
              <a:t>The T distribution provides a better fit than the normal distribution for the higher frequency of tail returns.</a:t>
            </a:r>
            <a:endParaRPr/>
          </a:p>
          <a:p>
            <a:pPr marL="0" marR="0" lvl="0" indent="0" algn="l" rtl="0">
              <a:lnSpc>
                <a:spcPct val="100000"/>
              </a:lnSpc>
              <a:spcBef>
                <a:spcPts val="0"/>
              </a:spcBef>
              <a:spcAft>
                <a:spcPts val="0"/>
              </a:spcAft>
              <a:buSzPts val="1100"/>
              <a:buNone/>
            </a:pPr>
            <a:r>
              <a:rPr lang="en-US" sz="1200">
                <a:latin typeface="Calibri"/>
                <a:ea typeface="Calibri"/>
                <a:cs typeface="Calibri"/>
                <a:sym typeface="Calibri"/>
              </a:rPr>
              <a:t> </a:t>
            </a:r>
            <a:endParaRPr/>
          </a:p>
          <a:p>
            <a:pPr marL="0" marR="0" lvl="0" indent="0" algn="l" rtl="0">
              <a:lnSpc>
                <a:spcPct val="100000"/>
              </a:lnSpc>
              <a:spcBef>
                <a:spcPts val="0"/>
              </a:spcBef>
              <a:spcAft>
                <a:spcPts val="0"/>
              </a:spcAft>
              <a:buSzPts val="1100"/>
              <a:buNone/>
            </a:pPr>
            <a:r>
              <a:rPr lang="en-US" sz="1200" b="1">
                <a:latin typeface="Calibri"/>
                <a:ea typeface="Calibri"/>
                <a:cs typeface="Calibri"/>
                <a:sym typeface="Calibri"/>
              </a:rPr>
              <a:t>ProShares VIX Mid-Term Futures (VIXM) </a:t>
            </a:r>
            <a:endParaRPr/>
          </a:p>
          <a:p>
            <a:pPr marL="0" marR="0" lvl="0" indent="0" algn="l" rtl="0">
              <a:lnSpc>
                <a:spcPct val="100000"/>
              </a:lnSpc>
              <a:spcBef>
                <a:spcPts val="0"/>
              </a:spcBef>
              <a:spcAft>
                <a:spcPts val="0"/>
              </a:spcAft>
              <a:buSzPts val="1100"/>
              <a:buFont typeface="Noto Sans Symbols"/>
              <a:buNone/>
            </a:pPr>
            <a:r>
              <a:rPr lang="en-US" sz="1200">
                <a:latin typeface="Calibri"/>
                <a:ea typeface="Calibri"/>
                <a:cs typeface="Calibri"/>
                <a:sym typeface="Calibri"/>
              </a:rPr>
              <a:t>The histogram has heavy tails and significant kurtosis.</a:t>
            </a:r>
            <a:endParaRPr/>
          </a:p>
          <a:p>
            <a:pPr marL="0" marR="0" lvl="0" indent="0" algn="l" rtl="0">
              <a:lnSpc>
                <a:spcPct val="100000"/>
              </a:lnSpc>
              <a:spcBef>
                <a:spcPts val="0"/>
              </a:spcBef>
              <a:spcAft>
                <a:spcPts val="0"/>
              </a:spcAft>
              <a:buSzPts val="1100"/>
              <a:buFont typeface="Noto Sans Symbols"/>
              <a:buNone/>
            </a:pPr>
            <a:r>
              <a:rPr lang="en-US" sz="1200">
                <a:latin typeface="Calibri"/>
                <a:ea typeface="Calibri"/>
                <a:cs typeface="Calibri"/>
                <a:sym typeface="Calibri"/>
              </a:rPr>
              <a:t>The Cauchy distribution matches extreme tail frequencies better, indicating a higher probability of large movements than the normal or T distributions predict.</a:t>
            </a:r>
            <a:endParaRPr/>
          </a:p>
          <a:p>
            <a:pPr marL="158750" lvl="0" indent="0" algn="l" rtl="0">
              <a:lnSpc>
                <a:spcPct val="100000"/>
              </a:lnSpc>
              <a:spcBef>
                <a:spcPts val="0"/>
              </a:spcBef>
              <a:spcAft>
                <a:spcPts val="0"/>
              </a:spcAft>
              <a:buSzPts val="1100"/>
              <a:buNone/>
            </a:pPr>
            <a:endParaRPr sz="1200">
              <a:latin typeface="Calibri"/>
              <a:ea typeface="Calibri"/>
              <a:cs typeface="Calibri"/>
              <a:sym typeface="Calibri"/>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p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1" name="Google Shape;231;p3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r>
              <a:rPr lang="en-US" sz="1200" b="1">
                <a:latin typeface="Calibri"/>
                <a:ea typeface="Calibri"/>
                <a:cs typeface="Calibri"/>
                <a:sym typeface="Calibri"/>
              </a:rPr>
              <a:t>Vanguard LifeStrategy Income Fund (VASIX)</a:t>
            </a:r>
            <a:endParaRPr/>
          </a:p>
          <a:p>
            <a:pPr marL="158750" lvl="0" indent="0" algn="l" rtl="0">
              <a:lnSpc>
                <a:spcPct val="100000"/>
              </a:lnSpc>
              <a:spcBef>
                <a:spcPts val="0"/>
              </a:spcBef>
              <a:spcAft>
                <a:spcPts val="0"/>
              </a:spcAft>
              <a:buSzPts val="1100"/>
              <a:buNone/>
            </a:pPr>
            <a:r>
              <a:rPr lang="en-US" sz="1200" b="0">
                <a:latin typeface="Calibri"/>
                <a:ea typeface="Calibri"/>
                <a:cs typeface="Calibri"/>
                <a:sym typeface="Calibri"/>
              </a:rPr>
              <a:t>The QQ plot shows that the points largely follow the theoretical line, except for slight deviations in the tails.</a:t>
            </a:r>
            <a:endParaRPr/>
          </a:p>
          <a:p>
            <a:pPr marL="158750" lvl="0" indent="0" algn="l" rtl="0">
              <a:lnSpc>
                <a:spcPct val="100000"/>
              </a:lnSpc>
              <a:spcBef>
                <a:spcPts val="0"/>
              </a:spcBef>
              <a:spcAft>
                <a:spcPts val="0"/>
              </a:spcAft>
              <a:buSzPts val="1100"/>
              <a:buNone/>
            </a:pPr>
            <a:r>
              <a:rPr lang="en-US" sz="1200" b="0">
                <a:latin typeface="Calibri"/>
                <a:ea typeface="Calibri"/>
                <a:cs typeface="Calibri"/>
                <a:sym typeface="Calibri"/>
              </a:rPr>
              <a:t>This suggests that VASIX is approximately normally distributed in the central portion, with some heavier tails, aligning with the previous interpretation.</a:t>
            </a:r>
            <a:endParaRPr/>
          </a:p>
          <a:p>
            <a:pPr marL="158750" lvl="0" indent="0" algn="l" rtl="0">
              <a:lnSpc>
                <a:spcPct val="100000"/>
              </a:lnSpc>
              <a:spcBef>
                <a:spcPts val="0"/>
              </a:spcBef>
              <a:spcAft>
                <a:spcPts val="0"/>
              </a:spcAft>
              <a:buSzPts val="1100"/>
              <a:buNone/>
            </a:pPr>
            <a:endParaRPr sz="1200" b="0">
              <a:latin typeface="Calibri"/>
              <a:ea typeface="Calibri"/>
              <a:cs typeface="Calibri"/>
              <a:sym typeface="Calibri"/>
            </a:endParaRPr>
          </a:p>
          <a:p>
            <a:pPr marL="158750" lvl="0" indent="0" algn="l" rtl="0">
              <a:lnSpc>
                <a:spcPct val="100000"/>
              </a:lnSpc>
              <a:spcBef>
                <a:spcPts val="0"/>
              </a:spcBef>
              <a:spcAft>
                <a:spcPts val="0"/>
              </a:spcAft>
              <a:buSzPts val="1100"/>
              <a:buNone/>
            </a:pPr>
            <a:r>
              <a:rPr lang="en-US" sz="1200" b="1">
                <a:latin typeface="Calibri"/>
                <a:ea typeface="Calibri"/>
                <a:cs typeface="Calibri"/>
                <a:sym typeface="Calibri"/>
              </a:rPr>
              <a:t>Vanguard Total World Stock ETF (VT)</a:t>
            </a:r>
            <a:endParaRPr/>
          </a:p>
          <a:p>
            <a:pPr marL="158750" lvl="0" indent="0" algn="l" rtl="0">
              <a:lnSpc>
                <a:spcPct val="100000"/>
              </a:lnSpc>
              <a:spcBef>
                <a:spcPts val="0"/>
              </a:spcBef>
              <a:spcAft>
                <a:spcPts val="0"/>
              </a:spcAft>
              <a:buSzPts val="1100"/>
              <a:buNone/>
            </a:pPr>
            <a:r>
              <a:rPr lang="en-US" sz="1200" b="0">
                <a:latin typeface="Calibri"/>
                <a:ea typeface="Calibri"/>
                <a:cs typeface="Calibri"/>
                <a:sym typeface="Calibri"/>
              </a:rPr>
              <a:t>The QQ plot reveals that the tails deviate from the normal line, with more significant deviations at the extremes.</a:t>
            </a:r>
            <a:endParaRPr/>
          </a:p>
          <a:p>
            <a:pPr marL="158750" lvl="0" indent="0" algn="l" rtl="0">
              <a:lnSpc>
                <a:spcPct val="100000"/>
              </a:lnSpc>
              <a:spcBef>
                <a:spcPts val="0"/>
              </a:spcBef>
              <a:spcAft>
                <a:spcPts val="0"/>
              </a:spcAft>
              <a:buSzPts val="1100"/>
              <a:buNone/>
            </a:pPr>
            <a:r>
              <a:rPr lang="en-US" sz="1200" b="0">
                <a:latin typeface="Calibri"/>
                <a:ea typeface="Calibri"/>
                <a:cs typeface="Calibri"/>
                <a:sym typeface="Calibri"/>
              </a:rPr>
              <a:t>This reinforces the earlier observation that VT has heavy tails, indicating that a normal distribution is insufficient for capturing the full range of return behavior.</a:t>
            </a:r>
            <a:endParaRPr/>
          </a:p>
          <a:p>
            <a:pPr marL="158750" lvl="0" indent="0" algn="l" rtl="0">
              <a:lnSpc>
                <a:spcPct val="100000"/>
              </a:lnSpc>
              <a:spcBef>
                <a:spcPts val="0"/>
              </a:spcBef>
              <a:spcAft>
                <a:spcPts val="0"/>
              </a:spcAft>
              <a:buSzPts val="1100"/>
              <a:buNone/>
            </a:pPr>
            <a:endParaRPr sz="1200" b="0">
              <a:latin typeface="Calibri"/>
              <a:ea typeface="Calibri"/>
              <a:cs typeface="Calibri"/>
              <a:sym typeface="Calibri"/>
            </a:endParaRPr>
          </a:p>
          <a:p>
            <a:pPr marL="158750" lvl="0" indent="0" algn="l" rtl="0">
              <a:lnSpc>
                <a:spcPct val="100000"/>
              </a:lnSpc>
              <a:spcBef>
                <a:spcPts val="0"/>
              </a:spcBef>
              <a:spcAft>
                <a:spcPts val="0"/>
              </a:spcAft>
              <a:buSzPts val="1100"/>
              <a:buNone/>
            </a:pPr>
            <a:r>
              <a:rPr lang="en-US" sz="1200" b="1">
                <a:latin typeface="Calibri"/>
                <a:ea typeface="Calibri"/>
                <a:cs typeface="Calibri"/>
                <a:sym typeface="Calibri"/>
              </a:rPr>
              <a:t>PIMCO 25+ Year Zero Coupon US Treasury ETF (ZROZ)</a:t>
            </a:r>
            <a:endParaRPr/>
          </a:p>
          <a:p>
            <a:pPr marL="158750" lvl="0" indent="0" algn="l" rtl="0">
              <a:lnSpc>
                <a:spcPct val="100000"/>
              </a:lnSpc>
              <a:spcBef>
                <a:spcPts val="0"/>
              </a:spcBef>
              <a:spcAft>
                <a:spcPts val="0"/>
              </a:spcAft>
              <a:buSzPts val="1100"/>
              <a:buNone/>
            </a:pPr>
            <a:r>
              <a:rPr lang="en-US" sz="1200" b="0">
                <a:latin typeface="Calibri"/>
                <a:ea typeface="Calibri"/>
                <a:cs typeface="Calibri"/>
                <a:sym typeface="Calibri"/>
              </a:rPr>
              <a:t>The plot shows deviations from the normal line, particularly in the lower and upper extremes, suggesting heavier tails.</a:t>
            </a:r>
            <a:endParaRPr/>
          </a:p>
          <a:p>
            <a:pPr marL="158750" lvl="0" indent="0" algn="l" rtl="0">
              <a:lnSpc>
                <a:spcPct val="100000"/>
              </a:lnSpc>
              <a:spcBef>
                <a:spcPts val="0"/>
              </a:spcBef>
              <a:spcAft>
                <a:spcPts val="0"/>
              </a:spcAft>
              <a:buSzPts val="1100"/>
              <a:buNone/>
            </a:pPr>
            <a:r>
              <a:rPr lang="en-US" sz="1200" b="0">
                <a:latin typeface="Calibri"/>
                <a:ea typeface="Calibri"/>
                <a:cs typeface="Calibri"/>
                <a:sym typeface="Calibri"/>
              </a:rPr>
              <a:t>This observation is consistent with the previous analysis, where the T distribution fit better than the normal.</a:t>
            </a:r>
            <a:endParaRPr/>
          </a:p>
          <a:p>
            <a:pPr marL="158750" lvl="0" indent="0" algn="l" rtl="0">
              <a:lnSpc>
                <a:spcPct val="100000"/>
              </a:lnSpc>
              <a:spcBef>
                <a:spcPts val="0"/>
              </a:spcBef>
              <a:spcAft>
                <a:spcPts val="0"/>
              </a:spcAft>
              <a:buSzPts val="1100"/>
              <a:buNone/>
            </a:pPr>
            <a:endParaRPr sz="1200" b="0">
              <a:latin typeface="Calibri"/>
              <a:ea typeface="Calibri"/>
              <a:cs typeface="Calibri"/>
              <a:sym typeface="Calibri"/>
            </a:endParaRPr>
          </a:p>
          <a:p>
            <a:pPr marL="158750" lvl="0" indent="0" algn="l" rtl="0">
              <a:lnSpc>
                <a:spcPct val="100000"/>
              </a:lnSpc>
              <a:spcBef>
                <a:spcPts val="0"/>
              </a:spcBef>
              <a:spcAft>
                <a:spcPts val="0"/>
              </a:spcAft>
              <a:buSzPts val="1100"/>
              <a:buNone/>
            </a:pPr>
            <a:r>
              <a:rPr lang="en-US" sz="1200" b="1">
                <a:latin typeface="Calibri"/>
                <a:ea typeface="Calibri"/>
                <a:cs typeface="Calibri"/>
                <a:sym typeface="Calibri"/>
              </a:rPr>
              <a:t>AQR Diversified Arbitrage I (ADAIX)</a:t>
            </a:r>
            <a:endParaRPr/>
          </a:p>
          <a:p>
            <a:pPr marL="158750" lvl="0" indent="0" algn="l" rtl="0">
              <a:lnSpc>
                <a:spcPct val="100000"/>
              </a:lnSpc>
              <a:spcBef>
                <a:spcPts val="0"/>
              </a:spcBef>
              <a:spcAft>
                <a:spcPts val="0"/>
              </a:spcAft>
              <a:buSzPts val="1100"/>
              <a:buNone/>
            </a:pPr>
            <a:r>
              <a:rPr lang="en-US" sz="1200" b="0">
                <a:latin typeface="Calibri"/>
                <a:ea typeface="Calibri"/>
                <a:cs typeface="Calibri"/>
                <a:sym typeface="Calibri"/>
              </a:rPr>
              <a:t>The points deviate slightly at the tails, indicating moderate kurtosis.</a:t>
            </a:r>
            <a:endParaRPr/>
          </a:p>
          <a:p>
            <a:pPr marL="158750" lvl="0" indent="0" algn="l" rtl="0">
              <a:lnSpc>
                <a:spcPct val="100000"/>
              </a:lnSpc>
              <a:spcBef>
                <a:spcPts val="0"/>
              </a:spcBef>
              <a:spcAft>
                <a:spcPts val="0"/>
              </a:spcAft>
              <a:buSzPts val="1100"/>
              <a:buNone/>
            </a:pPr>
            <a:r>
              <a:rPr lang="en-US" sz="1200" b="0">
                <a:latin typeface="Calibri"/>
                <a:ea typeface="Calibri"/>
                <a:cs typeface="Calibri"/>
                <a:sym typeface="Calibri"/>
              </a:rPr>
              <a:t>The T distribution remains a suitable fit, with the normal distribution underestimating the tails.</a:t>
            </a:r>
            <a:endParaRPr/>
          </a:p>
          <a:p>
            <a:pPr marL="158750" lvl="0" indent="0" algn="l" rtl="0">
              <a:lnSpc>
                <a:spcPct val="100000"/>
              </a:lnSpc>
              <a:spcBef>
                <a:spcPts val="0"/>
              </a:spcBef>
              <a:spcAft>
                <a:spcPts val="0"/>
              </a:spcAft>
              <a:buSzPts val="1100"/>
              <a:buNone/>
            </a:pPr>
            <a:endParaRPr sz="1200" b="0">
              <a:latin typeface="Calibri"/>
              <a:ea typeface="Calibri"/>
              <a:cs typeface="Calibri"/>
              <a:sym typeface="Calibri"/>
            </a:endParaRPr>
          </a:p>
          <a:p>
            <a:pPr marL="158750" lvl="0" indent="0" algn="l" rtl="0">
              <a:lnSpc>
                <a:spcPct val="100000"/>
              </a:lnSpc>
              <a:spcBef>
                <a:spcPts val="0"/>
              </a:spcBef>
              <a:spcAft>
                <a:spcPts val="0"/>
              </a:spcAft>
              <a:buSzPts val="1100"/>
              <a:buNone/>
            </a:pPr>
            <a:r>
              <a:rPr lang="en-US" sz="1200" b="1">
                <a:latin typeface="Calibri"/>
                <a:ea typeface="Calibri"/>
                <a:cs typeface="Calibri"/>
                <a:sym typeface="Calibri"/>
              </a:rPr>
              <a:t>iShares Gold Trust (IAU)</a:t>
            </a:r>
            <a:endParaRPr/>
          </a:p>
          <a:p>
            <a:pPr marL="158750" lvl="0" indent="0" algn="l" rtl="0">
              <a:lnSpc>
                <a:spcPct val="100000"/>
              </a:lnSpc>
              <a:spcBef>
                <a:spcPts val="0"/>
              </a:spcBef>
              <a:spcAft>
                <a:spcPts val="0"/>
              </a:spcAft>
              <a:buSzPts val="1100"/>
              <a:buNone/>
            </a:pPr>
            <a:r>
              <a:rPr lang="en-US" sz="1200" b="0">
                <a:latin typeface="Calibri"/>
                <a:ea typeface="Calibri"/>
                <a:cs typeface="Calibri"/>
                <a:sym typeface="Calibri"/>
              </a:rPr>
              <a:t>The QQ plot indicates noticeable deviations from the theoretical line in the tails, indicating heavier tails than a normal distribution would suggest.</a:t>
            </a:r>
            <a:endParaRPr/>
          </a:p>
          <a:p>
            <a:pPr marL="158750" lvl="0" indent="0" algn="l" rtl="0">
              <a:lnSpc>
                <a:spcPct val="100000"/>
              </a:lnSpc>
              <a:spcBef>
                <a:spcPts val="0"/>
              </a:spcBef>
              <a:spcAft>
                <a:spcPts val="0"/>
              </a:spcAft>
              <a:buSzPts val="1100"/>
              <a:buNone/>
            </a:pPr>
            <a:r>
              <a:rPr lang="en-US" sz="1200" b="0">
                <a:latin typeface="Calibri"/>
                <a:ea typeface="Calibri"/>
                <a:cs typeface="Calibri"/>
                <a:sym typeface="Calibri"/>
              </a:rPr>
              <a:t>This supports the previous analysis, where the T distribution provided a better fit.</a:t>
            </a:r>
            <a:endParaRPr/>
          </a:p>
          <a:p>
            <a:pPr marL="158750" lvl="0" indent="0" algn="l" rtl="0">
              <a:lnSpc>
                <a:spcPct val="100000"/>
              </a:lnSpc>
              <a:spcBef>
                <a:spcPts val="0"/>
              </a:spcBef>
              <a:spcAft>
                <a:spcPts val="0"/>
              </a:spcAft>
              <a:buSzPts val="1100"/>
              <a:buNone/>
            </a:pPr>
            <a:endParaRPr sz="1200" b="0">
              <a:latin typeface="Calibri"/>
              <a:ea typeface="Calibri"/>
              <a:cs typeface="Calibri"/>
              <a:sym typeface="Calibri"/>
            </a:endParaRPr>
          </a:p>
          <a:p>
            <a:pPr marL="158750" lvl="0" indent="0" algn="l" rtl="0">
              <a:lnSpc>
                <a:spcPct val="100000"/>
              </a:lnSpc>
              <a:spcBef>
                <a:spcPts val="0"/>
              </a:spcBef>
              <a:spcAft>
                <a:spcPts val="0"/>
              </a:spcAft>
              <a:buSzPts val="1100"/>
              <a:buNone/>
            </a:pPr>
            <a:r>
              <a:rPr lang="en-US" sz="1200" b="1">
                <a:latin typeface="Calibri"/>
                <a:ea typeface="Calibri"/>
                <a:cs typeface="Calibri"/>
                <a:sym typeface="Calibri"/>
              </a:rPr>
              <a:t>Bitcoin Market Price USD (^BTC)</a:t>
            </a:r>
            <a:endParaRPr/>
          </a:p>
          <a:p>
            <a:pPr marL="158750" lvl="0" indent="0" algn="l" rtl="0">
              <a:lnSpc>
                <a:spcPct val="100000"/>
              </a:lnSpc>
              <a:spcBef>
                <a:spcPts val="0"/>
              </a:spcBef>
              <a:spcAft>
                <a:spcPts val="0"/>
              </a:spcAft>
              <a:buSzPts val="1100"/>
              <a:buNone/>
            </a:pPr>
            <a:r>
              <a:rPr lang="en-US" sz="1200" b="0">
                <a:latin typeface="Calibri"/>
                <a:ea typeface="Calibri"/>
                <a:cs typeface="Calibri"/>
                <a:sym typeface="Calibri"/>
              </a:rPr>
              <a:t>The plot shows extreme deviations in upper and lower tails, confirming very heavy tails and high kurtosis.</a:t>
            </a:r>
            <a:endParaRPr/>
          </a:p>
          <a:p>
            <a:pPr marL="158750" lvl="0" indent="0" algn="l" rtl="0">
              <a:lnSpc>
                <a:spcPct val="100000"/>
              </a:lnSpc>
              <a:spcBef>
                <a:spcPts val="0"/>
              </a:spcBef>
              <a:spcAft>
                <a:spcPts val="0"/>
              </a:spcAft>
              <a:buSzPts val="1100"/>
              <a:buNone/>
            </a:pPr>
            <a:r>
              <a:rPr lang="en-US" sz="1200" b="0">
                <a:latin typeface="Calibri"/>
                <a:ea typeface="Calibri"/>
                <a:cs typeface="Calibri"/>
                <a:sym typeface="Calibri"/>
              </a:rPr>
              <a:t>This aligns with the earlier finding that the Cauchy distribution fits Bitcoin’s returns better due to the presence of extreme return events.</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p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7" name="Google Shape;237;p3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r>
              <a:rPr lang="en-US" sz="1200" b="1">
                <a:latin typeface="Calibri"/>
                <a:ea typeface="Calibri"/>
                <a:cs typeface="Calibri"/>
                <a:sym typeface="Calibri"/>
              </a:rPr>
              <a:t>AQR Risk-Balanced Commodities Strategy I (ARCIX)</a:t>
            </a:r>
            <a:endParaRPr/>
          </a:p>
          <a:p>
            <a:pPr marL="158750" lvl="0" indent="0" algn="l" rtl="0">
              <a:lnSpc>
                <a:spcPct val="100000"/>
              </a:lnSpc>
              <a:spcBef>
                <a:spcPts val="0"/>
              </a:spcBef>
              <a:spcAft>
                <a:spcPts val="0"/>
              </a:spcAft>
              <a:buSzPts val="1100"/>
              <a:buNone/>
            </a:pPr>
            <a:r>
              <a:rPr lang="en-US" sz="1200" b="0">
                <a:latin typeface="Calibri"/>
                <a:ea typeface="Calibri"/>
                <a:cs typeface="Calibri"/>
                <a:sym typeface="Calibri"/>
              </a:rPr>
              <a:t>The QQ plot displays deviations in the tails, indicating that a normal distribution does not capture extreme events well.</a:t>
            </a:r>
            <a:endParaRPr/>
          </a:p>
          <a:p>
            <a:pPr marL="158750" lvl="0" indent="0" algn="l" rtl="0">
              <a:lnSpc>
                <a:spcPct val="100000"/>
              </a:lnSpc>
              <a:spcBef>
                <a:spcPts val="0"/>
              </a:spcBef>
              <a:spcAft>
                <a:spcPts val="0"/>
              </a:spcAft>
              <a:buSzPts val="1100"/>
              <a:buNone/>
            </a:pPr>
            <a:r>
              <a:rPr lang="en-US" sz="1200" b="0">
                <a:latin typeface="Calibri"/>
                <a:ea typeface="Calibri"/>
                <a:cs typeface="Calibri"/>
                <a:sym typeface="Calibri"/>
              </a:rPr>
              <a:t>The T distribution is the best choice based on the observed heavy tails.</a:t>
            </a:r>
            <a:endParaRPr/>
          </a:p>
          <a:p>
            <a:pPr marL="158750" lvl="0" indent="0" algn="l" rtl="0">
              <a:lnSpc>
                <a:spcPct val="100000"/>
              </a:lnSpc>
              <a:spcBef>
                <a:spcPts val="0"/>
              </a:spcBef>
              <a:spcAft>
                <a:spcPts val="0"/>
              </a:spcAft>
              <a:buSzPts val="1100"/>
              <a:buNone/>
            </a:pPr>
            <a:endParaRPr sz="1200" b="0">
              <a:latin typeface="Calibri"/>
              <a:ea typeface="Calibri"/>
              <a:cs typeface="Calibri"/>
              <a:sym typeface="Calibri"/>
            </a:endParaRPr>
          </a:p>
          <a:p>
            <a:pPr marL="158750" lvl="0" indent="0" algn="l" rtl="0">
              <a:lnSpc>
                <a:spcPct val="100000"/>
              </a:lnSpc>
              <a:spcBef>
                <a:spcPts val="0"/>
              </a:spcBef>
              <a:spcAft>
                <a:spcPts val="0"/>
              </a:spcAft>
              <a:buSzPts val="1100"/>
              <a:buNone/>
            </a:pPr>
            <a:r>
              <a:rPr lang="en-US" sz="1200" b="1">
                <a:latin typeface="Calibri"/>
                <a:ea typeface="Calibri"/>
                <a:cs typeface="Calibri"/>
                <a:sym typeface="Calibri"/>
              </a:rPr>
              <a:t>AQR Long-Short Equity I (QLEIX)</a:t>
            </a:r>
            <a:endParaRPr/>
          </a:p>
          <a:p>
            <a:pPr marL="158750" lvl="0" indent="0" algn="l" rtl="0">
              <a:lnSpc>
                <a:spcPct val="100000"/>
              </a:lnSpc>
              <a:spcBef>
                <a:spcPts val="0"/>
              </a:spcBef>
              <a:spcAft>
                <a:spcPts val="0"/>
              </a:spcAft>
              <a:buSzPts val="1100"/>
              <a:buNone/>
            </a:pPr>
            <a:r>
              <a:rPr lang="en-US" sz="1200" b="0">
                <a:latin typeface="Calibri"/>
                <a:ea typeface="Calibri"/>
                <a:cs typeface="Calibri"/>
                <a:sym typeface="Calibri"/>
              </a:rPr>
              <a:t>The points follow the theoretical line reasonably closely, with slight deviations in the tails.</a:t>
            </a:r>
            <a:endParaRPr/>
          </a:p>
          <a:p>
            <a:pPr marL="158750" lvl="0" indent="0" algn="l" rtl="0">
              <a:lnSpc>
                <a:spcPct val="100000"/>
              </a:lnSpc>
              <a:spcBef>
                <a:spcPts val="0"/>
              </a:spcBef>
              <a:spcAft>
                <a:spcPts val="0"/>
              </a:spcAft>
              <a:buSzPts val="1100"/>
              <a:buNone/>
            </a:pPr>
            <a:r>
              <a:rPr lang="en-US" sz="1200" b="0">
                <a:latin typeface="Calibri"/>
                <a:ea typeface="Calibri"/>
                <a:cs typeface="Calibri"/>
                <a:sym typeface="Calibri"/>
              </a:rPr>
              <a:t>This suggests moderate tail risk, supporting the previous observation that a T distribution provides a reasonable fit.</a:t>
            </a:r>
            <a:endParaRPr/>
          </a:p>
          <a:p>
            <a:pPr marL="158750" lvl="0" indent="0" algn="l" rtl="0">
              <a:lnSpc>
                <a:spcPct val="100000"/>
              </a:lnSpc>
              <a:spcBef>
                <a:spcPts val="0"/>
              </a:spcBef>
              <a:spcAft>
                <a:spcPts val="0"/>
              </a:spcAft>
              <a:buSzPts val="1100"/>
              <a:buNone/>
            </a:pPr>
            <a:endParaRPr sz="1200" b="0">
              <a:latin typeface="Calibri"/>
              <a:ea typeface="Calibri"/>
              <a:cs typeface="Calibri"/>
              <a:sym typeface="Calibri"/>
            </a:endParaRPr>
          </a:p>
          <a:p>
            <a:pPr marL="158750" lvl="0" indent="0" algn="l" rtl="0">
              <a:lnSpc>
                <a:spcPct val="100000"/>
              </a:lnSpc>
              <a:spcBef>
                <a:spcPts val="0"/>
              </a:spcBef>
              <a:spcAft>
                <a:spcPts val="0"/>
              </a:spcAft>
              <a:buSzPts val="1100"/>
              <a:buNone/>
            </a:pPr>
            <a:r>
              <a:rPr lang="en-US" sz="1200" b="1">
                <a:latin typeface="Calibri"/>
                <a:ea typeface="Calibri"/>
                <a:cs typeface="Calibri"/>
                <a:sym typeface="Calibri"/>
              </a:rPr>
              <a:t>AQR Style Premia Alternative I (QSPIX)</a:t>
            </a:r>
            <a:endParaRPr/>
          </a:p>
          <a:p>
            <a:pPr marL="158750" lvl="0" indent="0" algn="l" rtl="0">
              <a:lnSpc>
                <a:spcPct val="100000"/>
              </a:lnSpc>
              <a:spcBef>
                <a:spcPts val="0"/>
              </a:spcBef>
              <a:spcAft>
                <a:spcPts val="0"/>
              </a:spcAft>
              <a:buSzPts val="1100"/>
              <a:buNone/>
            </a:pPr>
            <a:r>
              <a:rPr lang="en-US" sz="1200" b="0">
                <a:latin typeface="Calibri"/>
                <a:ea typeface="Calibri"/>
                <a:cs typeface="Calibri"/>
                <a:sym typeface="Calibri"/>
              </a:rPr>
              <a:t>The QQ plot shows deviations from the normal line, particularly in the upper tails, indicating heavier tail behavior.</a:t>
            </a:r>
            <a:endParaRPr/>
          </a:p>
          <a:p>
            <a:pPr marL="158750" lvl="0" indent="0" algn="l" rtl="0">
              <a:lnSpc>
                <a:spcPct val="100000"/>
              </a:lnSpc>
              <a:spcBef>
                <a:spcPts val="0"/>
              </a:spcBef>
              <a:spcAft>
                <a:spcPts val="0"/>
              </a:spcAft>
              <a:buSzPts val="1100"/>
              <a:buNone/>
            </a:pPr>
            <a:r>
              <a:rPr lang="en-US" sz="1200" b="0">
                <a:latin typeface="Calibri"/>
                <a:ea typeface="Calibri"/>
                <a:cs typeface="Calibri"/>
                <a:sym typeface="Calibri"/>
              </a:rPr>
              <a:t>This supports the earlier conclusion that the T distribution fits the return distribution better than the normal.</a:t>
            </a:r>
            <a:endParaRPr/>
          </a:p>
          <a:p>
            <a:pPr marL="158750" lvl="0" indent="0" algn="l" rtl="0">
              <a:lnSpc>
                <a:spcPct val="100000"/>
              </a:lnSpc>
              <a:spcBef>
                <a:spcPts val="0"/>
              </a:spcBef>
              <a:spcAft>
                <a:spcPts val="0"/>
              </a:spcAft>
              <a:buSzPts val="1100"/>
              <a:buNone/>
            </a:pPr>
            <a:endParaRPr sz="1200" b="0">
              <a:latin typeface="Calibri"/>
              <a:ea typeface="Calibri"/>
              <a:cs typeface="Calibri"/>
              <a:sym typeface="Calibri"/>
            </a:endParaRPr>
          </a:p>
          <a:p>
            <a:pPr marL="158750" lvl="0" indent="0" algn="l" rtl="0">
              <a:lnSpc>
                <a:spcPct val="100000"/>
              </a:lnSpc>
              <a:spcBef>
                <a:spcPts val="0"/>
              </a:spcBef>
              <a:spcAft>
                <a:spcPts val="0"/>
              </a:spcAft>
              <a:buSzPts val="1100"/>
              <a:buNone/>
            </a:pPr>
            <a:r>
              <a:rPr lang="en-US" sz="1200" b="1">
                <a:latin typeface="Calibri"/>
                <a:ea typeface="Calibri"/>
                <a:cs typeface="Calibri"/>
                <a:sym typeface="Calibri"/>
              </a:rPr>
              <a:t>AQR Equity Market Neutral I (QMNIX)</a:t>
            </a:r>
            <a:endParaRPr/>
          </a:p>
          <a:p>
            <a:pPr marL="158750" lvl="0" indent="0" algn="l" rtl="0">
              <a:lnSpc>
                <a:spcPct val="100000"/>
              </a:lnSpc>
              <a:spcBef>
                <a:spcPts val="0"/>
              </a:spcBef>
              <a:spcAft>
                <a:spcPts val="0"/>
              </a:spcAft>
              <a:buSzPts val="1100"/>
              <a:buNone/>
            </a:pPr>
            <a:r>
              <a:rPr lang="en-US" sz="1200" b="0">
                <a:latin typeface="Calibri"/>
                <a:ea typeface="Calibri"/>
                <a:cs typeface="Calibri"/>
                <a:sym typeface="Calibri"/>
              </a:rPr>
              <a:t>The points follow the theoretical line relatively closely, with only slight deviations in the tails.</a:t>
            </a:r>
            <a:endParaRPr/>
          </a:p>
          <a:p>
            <a:pPr marL="158750" lvl="0" indent="0" algn="l" rtl="0">
              <a:lnSpc>
                <a:spcPct val="100000"/>
              </a:lnSpc>
              <a:spcBef>
                <a:spcPts val="0"/>
              </a:spcBef>
              <a:spcAft>
                <a:spcPts val="0"/>
              </a:spcAft>
              <a:buSzPts val="1100"/>
              <a:buNone/>
            </a:pPr>
            <a:r>
              <a:rPr lang="en-US" sz="1200" b="0">
                <a:latin typeface="Calibri"/>
                <a:ea typeface="Calibri"/>
                <a:cs typeface="Calibri"/>
                <a:sym typeface="Calibri"/>
              </a:rPr>
              <a:t>Both the T and normal distributions could be reasonable fits, although the T distribution provides a slight improvement in capturing the tail behavior.</a:t>
            </a:r>
            <a:endParaRPr/>
          </a:p>
          <a:p>
            <a:pPr marL="158750" lvl="0" indent="0" algn="l" rtl="0">
              <a:lnSpc>
                <a:spcPct val="100000"/>
              </a:lnSpc>
              <a:spcBef>
                <a:spcPts val="0"/>
              </a:spcBef>
              <a:spcAft>
                <a:spcPts val="0"/>
              </a:spcAft>
              <a:buSzPts val="1100"/>
              <a:buNone/>
            </a:pPr>
            <a:endParaRPr sz="1200" b="0">
              <a:latin typeface="Calibri"/>
              <a:ea typeface="Calibri"/>
              <a:cs typeface="Calibri"/>
              <a:sym typeface="Calibri"/>
            </a:endParaRPr>
          </a:p>
          <a:p>
            <a:pPr marL="158750" lvl="0" indent="0" algn="l" rtl="0">
              <a:lnSpc>
                <a:spcPct val="100000"/>
              </a:lnSpc>
              <a:spcBef>
                <a:spcPts val="0"/>
              </a:spcBef>
              <a:spcAft>
                <a:spcPts val="0"/>
              </a:spcAft>
              <a:buSzPts val="1100"/>
              <a:buNone/>
            </a:pPr>
            <a:r>
              <a:rPr lang="en-US" sz="1200" b="1">
                <a:latin typeface="Calibri"/>
                <a:ea typeface="Calibri"/>
                <a:cs typeface="Calibri"/>
                <a:sym typeface="Calibri"/>
              </a:rPr>
              <a:t>AQR Macro Opportunities I (QGMIX)</a:t>
            </a:r>
            <a:endParaRPr/>
          </a:p>
          <a:p>
            <a:pPr marL="158750" lvl="0" indent="0" algn="l" rtl="0">
              <a:lnSpc>
                <a:spcPct val="100000"/>
              </a:lnSpc>
              <a:spcBef>
                <a:spcPts val="0"/>
              </a:spcBef>
              <a:spcAft>
                <a:spcPts val="0"/>
              </a:spcAft>
              <a:buSzPts val="1100"/>
              <a:buNone/>
            </a:pPr>
            <a:r>
              <a:rPr lang="en-US" sz="1200" b="0">
                <a:latin typeface="Calibri"/>
                <a:ea typeface="Calibri"/>
                <a:cs typeface="Calibri"/>
                <a:sym typeface="Calibri"/>
              </a:rPr>
              <a:t>The QQ plot displays notable deviations at the extremes, indicating heavier tails than the normal distribution can accommodate.</a:t>
            </a:r>
            <a:endParaRPr/>
          </a:p>
          <a:p>
            <a:pPr marL="158750" lvl="0" indent="0" algn="l" rtl="0">
              <a:lnSpc>
                <a:spcPct val="100000"/>
              </a:lnSpc>
              <a:spcBef>
                <a:spcPts val="0"/>
              </a:spcBef>
              <a:spcAft>
                <a:spcPts val="0"/>
              </a:spcAft>
              <a:buSzPts val="1100"/>
              <a:buNone/>
            </a:pPr>
            <a:r>
              <a:rPr lang="en-US" sz="1200" b="0">
                <a:latin typeface="Calibri"/>
                <a:ea typeface="Calibri"/>
                <a:cs typeface="Calibri"/>
                <a:sym typeface="Calibri"/>
              </a:rPr>
              <a:t>This supports the use of the T distribution over the normal for fitting QGMIX returns.</a:t>
            </a:r>
            <a:endParaRPr/>
          </a:p>
          <a:p>
            <a:pPr marL="158750" lvl="0" indent="0" algn="l" rtl="0">
              <a:lnSpc>
                <a:spcPct val="100000"/>
              </a:lnSpc>
              <a:spcBef>
                <a:spcPts val="0"/>
              </a:spcBef>
              <a:spcAft>
                <a:spcPts val="0"/>
              </a:spcAft>
              <a:buSzPts val="1100"/>
              <a:buNone/>
            </a:pPr>
            <a:endParaRPr sz="1200" b="0">
              <a:latin typeface="Calibri"/>
              <a:ea typeface="Calibri"/>
              <a:cs typeface="Calibri"/>
              <a:sym typeface="Calibri"/>
            </a:endParaRPr>
          </a:p>
          <a:p>
            <a:pPr marL="158750" lvl="0" indent="0" algn="l" rtl="0">
              <a:lnSpc>
                <a:spcPct val="100000"/>
              </a:lnSpc>
              <a:spcBef>
                <a:spcPts val="0"/>
              </a:spcBef>
              <a:spcAft>
                <a:spcPts val="0"/>
              </a:spcAft>
              <a:buSzPts val="1100"/>
              <a:buNone/>
            </a:pPr>
            <a:r>
              <a:rPr lang="en-US" sz="1200" b="1">
                <a:latin typeface="Calibri"/>
                <a:ea typeface="Calibri"/>
                <a:cs typeface="Calibri"/>
                <a:sym typeface="Calibri"/>
              </a:rPr>
              <a:t>AGF U.S. Market Neutral Anti-Beta (BTAL)</a:t>
            </a:r>
            <a:endParaRPr/>
          </a:p>
          <a:p>
            <a:pPr marL="158750" lvl="0" indent="0" algn="l" rtl="0">
              <a:lnSpc>
                <a:spcPct val="100000"/>
              </a:lnSpc>
              <a:spcBef>
                <a:spcPts val="0"/>
              </a:spcBef>
              <a:spcAft>
                <a:spcPts val="0"/>
              </a:spcAft>
              <a:buSzPts val="1100"/>
              <a:buNone/>
            </a:pPr>
            <a:r>
              <a:rPr lang="en-US" sz="1200" b="0">
                <a:latin typeface="Calibri"/>
                <a:ea typeface="Calibri"/>
                <a:cs typeface="Calibri"/>
                <a:sym typeface="Calibri"/>
              </a:rPr>
              <a:t>The QQ plot shows noticeable negative skewness, with points deviating below the line at the lower end.</a:t>
            </a:r>
            <a:endParaRPr/>
          </a:p>
          <a:p>
            <a:pPr marL="158750" lvl="0" indent="0" algn="l" rtl="0">
              <a:lnSpc>
                <a:spcPct val="100000"/>
              </a:lnSpc>
              <a:spcBef>
                <a:spcPts val="0"/>
              </a:spcBef>
              <a:spcAft>
                <a:spcPts val="0"/>
              </a:spcAft>
              <a:buSzPts val="1100"/>
              <a:buNone/>
            </a:pPr>
            <a:r>
              <a:rPr lang="en-US" sz="1200" b="0">
                <a:latin typeface="Calibri"/>
                <a:ea typeface="Calibri"/>
                <a:cs typeface="Calibri"/>
                <a:sym typeface="Calibri"/>
              </a:rPr>
              <a:t>This confirms the earlier observation of negative skewness and heavier tails, suggesting the T distribution as a better fit.</a:t>
            </a:r>
            <a:endParaRPr/>
          </a:p>
          <a:p>
            <a:pPr marL="158750" lvl="0" indent="0" algn="l" rtl="0">
              <a:lnSpc>
                <a:spcPct val="100000"/>
              </a:lnSpc>
              <a:spcBef>
                <a:spcPts val="0"/>
              </a:spcBef>
              <a:spcAft>
                <a:spcPts val="0"/>
              </a:spcAft>
              <a:buSzPts val="1100"/>
              <a:buNone/>
            </a:pPr>
            <a:endParaRPr sz="1200" b="0">
              <a:latin typeface="Calibri"/>
              <a:ea typeface="Calibri"/>
              <a:cs typeface="Calibri"/>
              <a:sym typeface="Calibri"/>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p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3" name="Google Shape;243;p4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endParaRPr sz="1200" b="0">
              <a:latin typeface="Calibri"/>
              <a:ea typeface="Calibri"/>
              <a:cs typeface="Calibri"/>
              <a:sym typeface="Calibri"/>
            </a:endParaRPr>
          </a:p>
          <a:p>
            <a:pPr marL="158750" lvl="0" indent="0" algn="l" rtl="0">
              <a:lnSpc>
                <a:spcPct val="100000"/>
              </a:lnSpc>
              <a:spcBef>
                <a:spcPts val="0"/>
              </a:spcBef>
              <a:spcAft>
                <a:spcPts val="0"/>
              </a:spcAft>
              <a:buSzPts val="1100"/>
              <a:buNone/>
            </a:pPr>
            <a:r>
              <a:rPr lang="en-US" sz="1200" b="1">
                <a:latin typeface="Calibri"/>
                <a:ea typeface="Calibri"/>
                <a:cs typeface="Calibri"/>
                <a:sym typeface="Calibri"/>
              </a:rPr>
              <a:t>AQR Managed Futures Strategy HV I (QMHIX)</a:t>
            </a:r>
            <a:endParaRPr/>
          </a:p>
          <a:p>
            <a:pPr marL="158750" lvl="0" indent="0" algn="l" rtl="0">
              <a:lnSpc>
                <a:spcPct val="100000"/>
              </a:lnSpc>
              <a:spcBef>
                <a:spcPts val="0"/>
              </a:spcBef>
              <a:spcAft>
                <a:spcPts val="0"/>
              </a:spcAft>
              <a:buSzPts val="1100"/>
              <a:buNone/>
            </a:pPr>
            <a:r>
              <a:rPr lang="en-US" sz="1200" b="0">
                <a:latin typeface="Calibri"/>
                <a:ea typeface="Calibri"/>
                <a:cs typeface="Calibri"/>
                <a:sym typeface="Calibri"/>
              </a:rPr>
              <a:t>The plot shows moderate deviations from the normal line in the tails, indicating heavier tails.</a:t>
            </a:r>
            <a:endParaRPr/>
          </a:p>
          <a:p>
            <a:pPr marL="158750" lvl="0" indent="0" algn="l" rtl="0">
              <a:lnSpc>
                <a:spcPct val="100000"/>
              </a:lnSpc>
              <a:spcBef>
                <a:spcPts val="0"/>
              </a:spcBef>
              <a:spcAft>
                <a:spcPts val="0"/>
              </a:spcAft>
              <a:buSzPts val="1100"/>
              <a:buNone/>
            </a:pPr>
            <a:r>
              <a:rPr lang="en-US" sz="1200" b="0">
                <a:latin typeface="Calibri"/>
                <a:ea typeface="Calibri"/>
                <a:cs typeface="Calibri"/>
                <a:sym typeface="Calibri"/>
              </a:rPr>
              <a:t>The T distribution remains the best fit based on the tail behavior observed.</a:t>
            </a:r>
            <a:endParaRPr/>
          </a:p>
          <a:p>
            <a:pPr marL="158750" lvl="0" indent="0" algn="l" rtl="0">
              <a:lnSpc>
                <a:spcPct val="100000"/>
              </a:lnSpc>
              <a:spcBef>
                <a:spcPts val="0"/>
              </a:spcBef>
              <a:spcAft>
                <a:spcPts val="0"/>
              </a:spcAft>
              <a:buSzPts val="1100"/>
              <a:buNone/>
            </a:pPr>
            <a:endParaRPr sz="1200" b="0">
              <a:latin typeface="Calibri"/>
              <a:ea typeface="Calibri"/>
              <a:cs typeface="Calibri"/>
              <a:sym typeface="Calibri"/>
            </a:endParaRPr>
          </a:p>
          <a:p>
            <a:pPr marL="158750" lvl="0" indent="0" algn="l" rtl="0">
              <a:lnSpc>
                <a:spcPct val="100000"/>
              </a:lnSpc>
              <a:spcBef>
                <a:spcPts val="0"/>
              </a:spcBef>
              <a:spcAft>
                <a:spcPts val="0"/>
              </a:spcAft>
              <a:buSzPts val="1100"/>
              <a:buNone/>
            </a:pPr>
            <a:r>
              <a:rPr lang="en-US" sz="1200" b="1">
                <a:latin typeface="Calibri"/>
                <a:ea typeface="Calibri"/>
                <a:cs typeface="Calibri"/>
                <a:sym typeface="Calibri"/>
              </a:rPr>
              <a:t>Invesco DB US Dollar Bullish (UUP)</a:t>
            </a:r>
            <a:endParaRPr/>
          </a:p>
          <a:p>
            <a:pPr marL="158750" lvl="0" indent="0" algn="l" rtl="0">
              <a:lnSpc>
                <a:spcPct val="100000"/>
              </a:lnSpc>
              <a:spcBef>
                <a:spcPts val="0"/>
              </a:spcBef>
              <a:spcAft>
                <a:spcPts val="0"/>
              </a:spcAft>
              <a:buSzPts val="1100"/>
              <a:buNone/>
            </a:pPr>
            <a:r>
              <a:rPr lang="en-US" sz="1200" b="0">
                <a:latin typeface="Calibri"/>
                <a:ea typeface="Calibri"/>
                <a:cs typeface="Calibri"/>
                <a:sym typeface="Calibri"/>
              </a:rPr>
              <a:t>The QQ plot shows slight deviations from the normal line at the tails, but the overall fit is close.</a:t>
            </a:r>
            <a:endParaRPr/>
          </a:p>
          <a:p>
            <a:pPr marL="158750" lvl="0" indent="0" algn="l" rtl="0">
              <a:lnSpc>
                <a:spcPct val="100000"/>
              </a:lnSpc>
              <a:spcBef>
                <a:spcPts val="0"/>
              </a:spcBef>
              <a:spcAft>
                <a:spcPts val="0"/>
              </a:spcAft>
              <a:buSzPts val="1100"/>
              <a:buNone/>
            </a:pPr>
            <a:r>
              <a:rPr lang="en-US" sz="1200" b="0">
                <a:latin typeface="Calibri"/>
                <a:ea typeface="Calibri"/>
                <a:cs typeface="Calibri"/>
                <a:sym typeface="Calibri"/>
              </a:rPr>
              <a:t>This supports the earlier conclusion that both the T and normal distributions could fit reasonably well, with the T providing a slight edge in capturing tail risk.</a:t>
            </a:r>
            <a:endParaRPr/>
          </a:p>
          <a:p>
            <a:pPr marL="158750" lvl="0" indent="0" algn="l" rtl="0">
              <a:lnSpc>
                <a:spcPct val="100000"/>
              </a:lnSpc>
              <a:spcBef>
                <a:spcPts val="0"/>
              </a:spcBef>
              <a:spcAft>
                <a:spcPts val="0"/>
              </a:spcAft>
              <a:buSzPts val="1100"/>
              <a:buNone/>
            </a:pPr>
            <a:endParaRPr sz="1200" b="0">
              <a:latin typeface="Calibri"/>
              <a:ea typeface="Calibri"/>
              <a:cs typeface="Calibri"/>
              <a:sym typeface="Calibri"/>
            </a:endParaRPr>
          </a:p>
          <a:p>
            <a:pPr marL="158750" lvl="0" indent="0" algn="l" rtl="0">
              <a:lnSpc>
                <a:spcPct val="100000"/>
              </a:lnSpc>
              <a:spcBef>
                <a:spcPts val="0"/>
              </a:spcBef>
              <a:spcAft>
                <a:spcPts val="0"/>
              </a:spcAft>
              <a:buSzPts val="1100"/>
              <a:buNone/>
            </a:pPr>
            <a:r>
              <a:rPr lang="en-US" sz="1200" b="1">
                <a:latin typeface="Calibri"/>
                <a:ea typeface="Calibri"/>
                <a:cs typeface="Calibri"/>
                <a:sym typeface="Calibri"/>
              </a:rPr>
              <a:t>ProShares VIX Mid-Term Futures (VIXM)</a:t>
            </a:r>
            <a:endParaRPr/>
          </a:p>
          <a:p>
            <a:pPr marL="158750" lvl="0" indent="0" algn="l" rtl="0">
              <a:lnSpc>
                <a:spcPct val="100000"/>
              </a:lnSpc>
              <a:spcBef>
                <a:spcPts val="0"/>
              </a:spcBef>
              <a:spcAft>
                <a:spcPts val="0"/>
              </a:spcAft>
              <a:buSzPts val="1100"/>
              <a:buNone/>
            </a:pPr>
            <a:r>
              <a:rPr lang="en-US" sz="1200" b="0">
                <a:latin typeface="Calibri"/>
                <a:ea typeface="Calibri"/>
                <a:cs typeface="Calibri"/>
                <a:sym typeface="Calibri"/>
              </a:rPr>
              <a:t>The QQ plot shows significant deviations in the tails, indicating extreme tail behavior.</a:t>
            </a:r>
            <a:endParaRPr/>
          </a:p>
          <a:p>
            <a:pPr marL="158750" lvl="0" indent="0" algn="l" rtl="0">
              <a:lnSpc>
                <a:spcPct val="100000"/>
              </a:lnSpc>
              <a:spcBef>
                <a:spcPts val="0"/>
              </a:spcBef>
              <a:spcAft>
                <a:spcPts val="0"/>
              </a:spcAft>
              <a:buSzPts val="1100"/>
              <a:buNone/>
            </a:pPr>
            <a:r>
              <a:rPr lang="en-US" sz="1200" b="0">
                <a:latin typeface="Calibri"/>
                <a:ea typeface="Calibri"/>
                <a:cs typeface="Calibri"/>
                <a:sym typeface="Calibri"/>
              </a:rPr>
              <a:t>The Cauchy distribution is likely a better fit due to the pronounced tail deviations, aligning with previous observations.</a:t>
            </a:r>
            <a:endParaRPr sz="1200">
              <a:latin typeface="Calibri"/>
              <a:ea typeface="Calibri"/>
              <a:cs typeface="Calibri"/>
              <a:sym typeface="Calibri"/>
            </a:endParaRPr>
          </a:p>
          <a:p>
            <a:pPr marL="158750" lvl="0" indent="0" algn="l" rtl="0">
              <a:lnSpc>
                <a:spcPct val="100000"/>
              </a:lnSpc>
              <a:spcBef>
                <a:spcPts val="0"/>
              </a:spcBef>
              <a:spcAft>
                <a:spcPts val="0"/>
              </a:spcAft>
              <a:buSzPts val="1100"/>
              <a:buNone/>
            </a:pPr>
            <a:endParaRPr sz="1200">
              <a:latin typeface="Calibri"/>
              <a:ea typeface="Calibri"/>
              <a:cs typeface="Calibri"/>
              <a:sym typeface="Calibri"/>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72" name="Google Shape;72;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p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9" name="Google Shape;249;p4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r>
              <a:rPr lang="en-US" sz="1200" b="1">
                <a:latin typeface="Calibri"/>
                <a:ea typeface="Calibri"/>
                <a:cs typeface="Calibri"/>
                <a:sym typeface="Calibri"/>
              </a:rPr>
              <a:t>Vanguard LifeStrategy Income Fund (VASIX)</a:t>
            </a:r>
            <a:endParaRPr/>
          </a:p>
          <a:p>
            <a:pPr marL="457200" lvl="0" indent="-298450" algn="l" rtl="0">
              <a:lnSpc>
                <a:spcPct val="100000"/>
              </a:lnSpc>
              <a:spcBef>
                <a:spcPts val="0"/>
              </a:spcBef>
              <a:spcAft>
                <a:spcPts val="0"/>
              </a:spcAft>
              <a:buSzPts val="1100"/>
              <a:buChar char="●"/>
            </a:pPr>
            <a:r>
              <a:rPr lang="en-US" sz="1200" b="0">
                <a:latin typeface="Calibri"/>
                <a:ea typeface="Calibri"/>
                <a:cs typeface="Calibri"/>
                <a:sym typeface="Calibri"/>
              </a:rPr>
              <a:t>The rolling mean returns have gradually declined since 2021, indicating consistent underperformance in the current interest rate environment. This suggests that VASIX may not be as effective in capturing recent market opportunities, reflecting its conservative nature.</a:t>
            </a:r>
            <a:endParaRPr/>
          </a:p>
          <a:p>
            <a:pPr marL="457200" lvl="0" indent="-298450" algn="l" rtl="0">
              <a:lnSpc>
                <a:spcPct val="100000"/>
              </a:lnSpc>
              <a:spcBef>
                <a:spcPts val="0"/>
              </a:spcBef>
              <a:spcAft>
                <a:spcPts val="0"/>
              </a:spcAft>
              <a:buSzPts val="1100"/>
              <a:buChar char="●"/>
            </a:pPr>
            <a:r>
              <a:rPr lang="en-US" sz="1200" b="0">
                <a:latin typeface="Calibri"/>
                <a:ea typeface="Calibri"/>
                <a:cs typeface="Calibri"/>
                <a:sym typeface="Calibri"/>
              </a:rPr>
              <a:t>The rolling standard deviation increased significantly starting in 2022, reflecting a shift in the risk profile due to changing interest rates and economic uncertainty.</a:t>
            </a:r>
            <a:endParaRPr/>
          </a:p>
          <a:p>
            <a:pPr marL="457200" lvl="0" indent="-298450" algn="l" rtl="0">
              <a:lnSpc>
                <a:spcPct val="100000"/>
              </a:lnSpc>
              <a:spcBef>
                <a:spcPts val="0"/>
              </a:spcBef>
              <a:spcAft>
                <a:spcPts val="0"/>
              </a:spcAft>
              <a:buSzPts val="1100"/>
              <a:buChar char="●"/>
            </a:pPr>
            <a:r>
              <a:rPr lang="en-US" sz="1200" b="0">
                <a:latin typeface="Calibri"/>
                <a:ea typeface="Calibri"/>
                <a:cs typeface="Calibri"/>
                <a:sym typeface="Calibri"/>
              </a:rPr>
              <a:t>The rolling risk-adjusted returns have trended downwards since 2021, indicating underperformance compared to the volatility experienced. This suggests that VASIX’s conservative allocation struggled to provide meaningful returns amid increased market turbulence.</a:t>
            </a:r>
            <a:endParaRPr/>
          </a:p>
          <a:p>
            <a:pPr marL="158750" lvl="0" indent="0" algn="l" rtl="0">
              <a:lnSpc>
                <a:spcPct val="100000"/>
              </a:lnSpc>
              <a:spcBef>
                <a:spcPts val="0"/>
              </a:spcBef>
              <a:spcAft>
                <a:spcPts val="0"/>
              </a:spcAft>
              <a:buSzPts val="1100"/>
              <a:buNone/>
            </a:pPr>
            <a:r>
              <a:rPr lang="en-US" sz="1200" b="1">
                <a:latin typeface="Calibri"/>
                <a:ea typeface="Calibri"/>
                <a:cs typeface="Calibri"/>
                <a:sym typeface="Calibri"/>
              </a:rPr>
              <a:t>Vanguard Total World Stock ETF (VT)</a:t>
            </a:r>
            <a:endParaRPr/>
          </a:p>
          <a:p>
            <a:pPr marL="457200" lvl="0" indent="-298450" algn="l" rtl="0">
              <a:lnSpc>
                <a:spcPct val="100000"/>
              </a:lnSpc>
              <a:spcBef>
                <a:spcPts val="0"/>
              </a:spcBef>
              <a:spcAft>
                <a:spcPts val="0"/>
              </a:spcAft>
              <a:buSzPts val="1100"/>
              <a:buChar char="●"/>
            </a:pPr>
            <a:r>
              <a:rPr lang="en-US" sz="1200" b="0">
                <a:latin typeface="Calibri"/>
                <a:ea typeface="Calibri"/>
                <a:cs typeface="Calibri"/>
                <a:sym typeface="Calibri"/>
              </a:rPr>
              <a:t>The rolling mean increased significantly in 2021, peaking around the middle of the year before declining in 2023. This implies that VT captured equity market gains during the post-pandemic recovery but suffered as markets faced increased volatility and tightening monetary conditions in 2022-2023.</a:t>
            </a:r>
            <a:endParaRPr/>
          </a:p>
          <a:p>
            <a:pPr marL="457200" lvl="0" indent="-298450" algn="l" rtl="0">
              <a:lnSpc>
                <a:spcPct val="100000"/>
              </a:lnSpc>
              <a:spcBef>
                <a:spcPts val="0"/>
              </a:spcBef>
              <a:spcAft>
                <a:spcPts val="0"/>
              </a:spcAft>
              <a:buSzPts val="1100"/>
              <a:buChar char="●"/>
            </a:pPr>
            <a:r>
              <a:rPr lang="en-US" sz="1200" b="0">
                <a:latin typeface="Calibri"/>
                <a:ea typeface="Calibri"/>
                <a:cs typeface="Calibri"/>
                <a:sym typeface="Calibri"/>
              </a:rPr>
              <a:t>The standard deviation remained relatively constant but increased during market turmoil. This aligns with VT’s exposure to global equity risk, leading to increased volatility during crises.</a:t>
            </a:r>
            <a:endParaRPr/>
          </a:p>
          <a:p>
            <a:pPr marL="457200" lvl="0" indent="-298450" algn="l" rtl="0">
              <a:lnSpc>
                <a:spcPct val="100000"/>
              </a:lnSpc>
              <a:spcBef>
                <a:spcPts val="0"/>
              </a:spcBef>
              <a:spcAft>
                <a:spcPts val="0"/>
              </a:spcAft>
              <a:buSzPts val="1100"/>
              <a:buChar char="●"/>
            </a:pPr>
            <a:r>
              <a:rPr lang="en-US" sz="1200" b="0">
                <a:latin typeface="Calibri"/>
                <a:ea typeface="Calibri"/>
                <a:cs typeface="Calibri"/>
                <a:sym typeface="Calibri"/>
              </a:rPr>
              <a:t>Risk-adjusted returns have been highly volatile, peaking in 2021 but dropping after that, which reflects both high returns and high volatility associated with global equity markets.</a:t>
            </a:r>
            <a:endParaRPr/>
          </a:p>
          <a:p>
            <a:pPr marL="158750" lvl="0" indent="0" algn="l" rtl="0">
              <a:lnSpc>
                <a:spcPct val="100000"/>
              </a:lnSpc>
              <a:spcBef>
                <a:spcPts val="0"/>
              </a:spcBef>
              <a:spcAft>
                <a:spcPts val="0"/>
              </a:spcAft>
              <a:buSzPts val="1100"/>
              <a:buNone/>
            </a:pPr>
            <a:r>
              <a:rPr lang="en-US" sz="1200" b="1">
                <a:latin typeface="Calibri"/>
                <a:ea typeface="Calibri"/>
                <a:cs typeface="Calibri"/>
                <a:sym typeface="Calibri"/>
              </a:rPr>
              <a:t>PIMCO 25+ Year Zero Coupon US Treasury ETF (ZROZ)</a:t>
            </a:r>
            <a:endParaRPr/>
          </a:p>
          <a:p>
            <a:pPr marL="457200" lvl="0" indent="-298450" algn="l" rtl="0">
              <a:lnSpc>
                <a:spcPct val="100000"/>
              </a:lnSpc>
              <a:spcBef>
                <a:spcPts val="0"/>
              </a:spcBef>
              <a:spcAft>
                <a:spcPts val="0"/>
              </a:spcAft>
              <a:buSzPts val="1100"/>
              <a:buChar char="●"/>
            </a:pPr>
            <a:r>
              <a:rPr lang="en-US" sz="1200" b="0">
                <a:latin typeface="Calibri"/>
                <a:ea typeface="Calibri"/>
                <a:cs typeface="Calibri"/>
                <a:sym typeface="Calibri"/>
              </a:rPr>
              <a:t>The rolling mean returns peaked in 2020-2021 but declined sharply afterward, reflecting the impact of rising interest rates on long-duration bonds. This emphasizes ZROZ's interest rate sensitivity and explains its weak performance when interest rates increased.</a:t>
            </a:r>
            <a:endParaRPr/>
          </a:p>
          <a:p>
            <a:pPr marL="457200" lvl="0" indent="-298450" algn="l" rtl="0">
              <a:lnSpc>
                <a:spcPct val="100000"/>
              </a:lnSpc>
              <a:spcBef>
                <a:spcPts val="0"/>
              </a:spcBef>
              <a:spcAft>
                <a:spcPts val="0"/>
              </a:spcAft>
              <a:buSzPts val="1100"/>
              <a:buChar char="●"/>
            </a:pPr>
            <a:r>
              <a:rPr lang="en-US" sz="1200" b="0">
                <a:latin typeface="Calibri"/>
                <a:ea typeface="Calibri"/>
                <a:cs typeface="Calibri"/>
                <a:sym typeface="Calibri"/>
              </a:rPr>
              <a:t>Volatility increased significantly starting in 2021, indicating increased risk due to interest rate hikes. This is consistent with ZROZ's high sensitivity to rate changes.</a:t>
            </a:r>
            <a:endParaRPr/>
          </a:p>
          <a:p>
            <a:pPr marL="457200" lvl="0" indent="-298450" algn="l" rtl="0">
              <a:lnSpc>
                <a:spcPct val="100000"/>
              </a:lnSpc>
              <a:spcBef>
                <a:spcPts val="0"/>
              </a:spcBef>
              <a:spcAft>
                <a:spcPts val="0"/>
              </a:spcAft>
              <a:buSzPts val="1100"/>
              <a:buChar char="●"/>
            </a:pPr>
            <a:r>
              <a:rPr lang="en-US" sz="1200" b="0">
                <a:latin typeface="Calibri"/>
                <a:ea typeface="Calibri"/>
                <a:cs typeface="Calibri"/>
                <a:sym typeface="Calibri"/>
              </a:rPr>
              <a:t>The risk-adjusted returns have declined sharply since 2021, reflecting the adverse impact of rising interest rates. ZROZ has underperformed due to its vulnerability to duration risk.</a:t>
            </a:r>
            <a:endParaRPr/>
          </a:p>
          <a:p>
            <a:pPr marL="158750" lvl="0" indent="0" algn="l" rtl="0">
              <a:lnSpc>
                <a:spcPct val="100000"/>
              </a:lnSpc>
              <a:spcBef>
                <a:spcPts val="0"/>
              </a:spcBef>
              <a:spcAft>
                <a:spcPts val="0"/>
              </a:spcAft>
              <a:buSzPts val="1100"/>
              <a:buNone/>
            </a:pPr>
            <a:r>
              <a:rPr lang="en-US" sz="1200" b="1">
                <a:latin typeface="Calibri"/>
                <a:ea typeface="Calibri"/>
                <a:cs typeface="Calibri"/>
                <a:sym typeface="Calibri"/>
              </a:rPr>
              <a:t>AQR Diversified Arbitrage I (ADAIX)</a:t>
            </a:r>
            <a:endParaRPr/>
          </a:p>
          <a:p>
            <a:pPr marL="457200" lvl="0" indent="-298450" algn="l" rtl="0">
              <a:lnSpc>
                <a:spcPct val="100000"/>
              </a:lnSpc>
              <a:spcBef>
                <a:spcPts val="0"/>
              </a:spcBef>
              <a:spcAft>
                <a:spcPts val="0"/>
              </a:spcAft>
              <a:buSzPts val="1100"/>
              <a:buChar char="●"/>
            </a:pPr>
            <a:r>
              <a:rPr lang="en-US" sz="1200" b="0">
                <a:latin typeface="Calibri"/>
                <a:ea typeface="Calibri"/>
                <a:cs typeface="Calibri"/>
                <a:sym typeface="Calibri"/>
              </a:rPr>
              <a:t>The rolling mean returns rose steadily into 2021, benefiting from a favorable arbitrage environment, but dropped in the last couple of years. This suggests that conditions became less conducive to arbitrage opportunities, likely driven by increased market volatility.</a:t>
            </a:r>
            <a:endParaRPr/>
          </a:p>
          <a:p>
            <a:pPr marL="457200" lvl="0" indent="-298450" algn="l" rtl="0">
              <a:lnSpc>
                <a:spcPct val="100000"/>
              </a:lnSpc>
              <a:spcBef>
                <a:spcPts val="0"/>
              </a:spcBef>
              <a:spcAft>
                <a:spcPts val="0"/>
              </a:spcAft>
              <a:buSzPts val="1100"/>
              <a:buChar char="●"/>
            </a:pPr>
            <a:r>
              <a:rPr lang="en-US" sz="1200" b="0">
                <a:latin typeface="Calibri"/>
                <a:ea typeface="Calibri"/>
                <a:cs typeface="Calibri"/>
                <a:sym typeface="Calibri"/>
              </a:rPr>
              <a:t>Rolling standard deviation remained stable for most of the period but spiked around 2021. This shows that ADAIX faced episodic increases in volatility, likely due to temporary market dislocations.</a:t>
            </a:r>
            <a:endParaRPr/>
          </a:p>
          <a:p>
            <a:pPr marL="457200" lvl="0" indent="-298450" algn="l" rtl="0">
              <a:lnSpc>
                <a:spcPct val="100000"/>
              </a:lnSpc>
              <a:spcBef>
                <a:spcPts val="0"/>
              </a:spcBef>
              <a:spcAft>
                <a:spcPts val="0"/>
              </a:spcAft>
              <a:buSzPts val="1100"/>
              <a:buChar char="●"/>
            </a:pPr>
            <a:r>
              <a:rPr lang="en-US" sz="1200" b="0">
                <a:latin typeface="Calibri"/>
                <a:ea typeface="Calibri"/>
                <a:cs typeface="Calibri"/>
                <a:sym typeface="Calibri"/>
              </a:rPr>
              <a:t>Showed relatively stable and improving risk-adjusted returns, suggesting effective risk management and a favorable market environment in recent years.</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p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5" name="Google Shape;255;p4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endParaRPr sz="1200" b="1">
              <a:latin typeface="Calibri"/>
              <a:ea typeface="Calibri"/>
              <a:cs typeface="Calibri"/>
              <a:sym typeface="Calibri"/>
            </a:endParaRPr>
          </a:p>
          <a:p>
            <a:pPr marL="158750" lvl="0" indent="0" algn="l" rtl="0">
              <a:lnSpc>
                <a:spcPct val="100000"/>
              </a:lnSpc>
              <a:spcBef>
                <a:spcPts val="0"/>
              </a:spcBef>
              <a:spcAft>
                <a:spcPts val="0"/>
              </a:spcAft>
              <a:buSzPts val="1100"/>
              <a:buNone/>
            </a:pPr>
            <a:endParaRPr sz="1200" b="1">
              <a:latin typeface="Calibri"/>
              <a:ea typeface="Calibri"/>
              <a:cs typeface="Calibri"/>
              <a:sym typeface="Calibri"/>
            </a:endParaRPr>
          </a:p>
          <a:p>
            <a:pPr marL="158750" lvl="0" indent="0" algn="l" rtl="0">
              <a:lnSpc>
                <a:spcPct val="100000"/>
              </a:lnSpc>
              <a:spcBef>
                <a:spcPts val="0"/>
              </a:spcBef>
              <a:spcAft>
                <a:spcPts val="0"/>
              </a:spcAft>
              <a:buSzPts val="1100"/>
              <a:buNone/>
            </a:pPr>
            <a:r>
              <a:rPr lang="en-US" sz="1200" b="1">
                <a:latin typeface="Calibri"/>
                <a:ea typeface="Calibri"/>
                <a:cs typeface="Calibri"/>
                <a:sym typeface="Calibri"/>
              </a:rPr>
              <a:t>iShares Gold Trust (IAU)</a:t>
            </a:r>
            <a:endParaRPr/>
          </a:p>
          <a:p>
            <a:pPr marL="457200" lvl="0" indent="-298450" algn="l" rtl="0">
              <a:lnSpc>
                <a:spcPct val="100000"/>
              </a:lnSpc>
              <a:spcBef>
                <a:spcPts val="0"/>
              </a:spcBef>
              <a:spcAft>
                <a:spcPts val="0"/>
              </a:spcAft>
              <a:buSzPts val="1100"/>
              <a:buChar char="●"/>
            </a:pPr>
            <a:r>
              <a:rPr lang="en-US" sz="1200" b="0">
                <a:latin typeface="Calibri"/>
                <a:ea typeface="Calibri"/>
                <a:cs typeface="Calibri"/>
                <a:sym typeface="Calibri"/>
              </a:rPr>
              <a:t>The rolling mean fluctuates widely, peaking during times of market uncertainty. Gold’s role as a haven becomes apparent, with improved performance during economic distress, making it a useful diversifier.</a:t>
            </a:r>
            <a:endParaRPr/>
          </a:p>
          <a:p>
            <a:pPr marL="158750" lvl="0" indent="0" algn="l" rtl="0">
              <a:lnSpc>
                <a:spcPct val="100000"/>
              </a:lnSpc>
              <a:spcBef>
                <a:spcPts val="0"/>
              </a:spcBef>
              <a:spcAft>
                <a:spcPts val="0"/>
              </a:spcAft>
              <a:buSzPts val="1100"/>
              <a:buNone/>
            </a:pPr>
            <a:endParaRPr sz="1200" b="1">
              <a:latin typeface="Calibri"/>
              <a:ea typeface="Calibri"/>
              <a:cs typeface="Calibri"/>
              <a:sym typeface="Calibri"/>
            </a:endParaRPr>
          </a:p>
          <a:p>
            <a:pPr marL="158750" lvl="0" indent="0" algn="l" rtl="0">
              <a:lnSpc>
                <a:spcPct val="100000"/>
              </a:lnSpc>
              <a:spcBef>
                <a:spcPts val="0"/>
              </a:spcBef>
              <a:spcAft>
                <a:spcPts val="0"/>
              </a:spcAft>
              <a:buSzPts val="1100"/>
              <a:buNone/>
            </a:pPr>
            <a:r>
              <a:rPr lang="en-US" sz="1200" b="1">
                <a:latin typeface="Calibri"/>
                <a:ea typeface="Calibri"/>
                <a:cs typeface="Calibri"/>
                <a:sym typeface="Calibri"/>
              </a:rPr>
              <a:t>Bitcoin Market Price USD (^BTC)</a:t>
            </a:r>
            <a:endParaRPr/>
          </a:p>
          <a:p>
            <a:pPr marL="457200" lvl="0" indent="-298450" algn="l" rtl="0">
              <a:lnSpc>
                <a:spcPct val="100000"/>
              </a:lnSpc>
              <a:spcBef>
                <a:spcPts val="0"/>
              </a:spcBef>
              <a:spcAft>
                <a:spcPts val="0"/>
              </a:spcAft>
              <a:buSzPts val="1100"/>
              <a:buChar char="●"/>
            </a:pPr>
            <a:r>
              <a:rPr lang="en-US" sz="1200" b="0">
                <a:latin typeface="Calibri"/>
                <a:ea typeface="Calibri"/>
                <a:cs typeface="Calibri"/>
                <a:sym typeface="Calibri"/>
              </a:rPr>
              <a:t>The rolling mean peaked in 2020-2021, benefiting from the bull market, but has declined sharply as market sentiment shifted. This behavior highlights Bitcoin’s sensitivity to risk appetite, contributing positively during market rallies but suffering heavily during downturns.</a:t>
            </a:r>
            <a:endParaRPr/>
          </a:p>
          <a:p>
            <a:pPr marL="457200" lvl="0" indent="-298450" algn="l" rtl="0">
              <a:lnSpc>
                <a:spcPct val="100000"/>
              </a:lnSpc>
              <a:spcBef>
                <a:spcPts val="0"/>
              </a:spcBef>
              <a:spcAft>
                <a:spcPts val="0"/>
              </a:spcAft>
              <a:buSzPts val="1100"/>
              <a:buChar char="●"/>
            </a:pPr>
            <a:r>
              <a:rPr lang="en-US" sz="1200" b="0">
                <a:latin typeface="Calibri"/>
                <a:ea typeface="Calibri"/>
                <a:cs typeface="Calibri"/>
                <a:sym typeface="Calibri"/>
              </a:rPr>
              <a:t>The rolling standard deviation decreased but remained extremely high, highlighting persistent volatility even during quieter periods. This is consistent with Bitcoin's highly speculative nature.</a:t>
            </a:r>
            <a:endParaRPr/>
          </a:p>
          <a:p>
            <a:pPr marL="457200" lvl="0" indent="-298450" algn="l" rtl="0">
              <a:lnSpc>
                <a:spcPct val="100000"/>
              </a:lnSpc>
              <a:spcBef>
                <a:spcPts val="0"/>
              </a:spcBef>
              <a:spcAft>
                <a:spcPts val="0"/>
              </a:spcAft>
              <a:buSzPts val="1100"/>
              <a:buChar char="●"/>
            </a:pPr>
            <a:r>
              <a:rPr lang="en-US" sz="1200" b="0">
                <a:latin typeface="Calibri"/>
                <a:ea typeface="Calibri"/>
                <a:cs typeface="Calibri"/>
                <a:sym typeface="Calibri"/>
              </a:rPr>
              <a:t>Rolling risk-adjusted returns have been consistently negative since mid-2021, indicating that the high volatility of Bitcoin has outweighed its return potential in recent market conditions.</a:t>
            </a:r>
            <a:endParaRPr/>
          </a:p>
          <a:p>
            <a:pPr marL="158750" lvl="0" indent="0" algn="l" rtl="0">
              <a:lnSpc>
                <a:spcPct val="100000"/>
              </a:lnSpc>
              <a:spcBef>
                <a:spcPts val="0"/>
              </a:spcBef>
              <a:spcAft>
                <a:spcPts val="0"/>
              </a:spcAft>
              <a:buSzPts val="1100"/>
              <a:buNone/>
            </a:pPr>
            <a:r>
              <a:rPr lang="en-US" sz="1200" b="1">
                <a:latin typeface="Calibri"/>
                <a:ea typeface="Calibri"/>
                <a:cs typeface="Calibri"/>
                <a:sym typeface="Calibri"/>
              </a:rPr>
              <a:t>AQR Risk-Balanced Commodities Strategy I (ARCIX)</a:t>
            </a:r>
            <a:endParaRPr/>
          </a:p>
          <a:p>
            <a:pPr marL="158750" lvl="0" indent="0" algn="l" rtl="0">
              <a:lnSpc>
                <a:spcPct val="100000"/>
              </a:lnSpc>
              <a:spcBef>
                <a:spcPts val="0"/>
              </a:spcBef>
              <a:spcAft>
                <a:spcPts val="0"/>
              </a:spcAft>
              <a:buSzPts val="1100"/>
              <a:buNone/>
            </a:pPr>
            <a:r>
              <a:rPr lang="en-US" sz="1200" b="0">
                <a:latin typeface="Calibri"/>
                <a:ea typeface="Calibri"/>
                <a:cs typeface="Calibri"/>
                <a:sym typeface="Calibri"/>
              </a:rPr>
              <a:t>The rolling mean improved significantly in 2021, reflecting strong commodity markets, but has moderated since then. This illustrates its ability to perform well during inflationary periods but with vulnerability to commodity market cycles.</a:t>
            </a:r>
            <a:endParaRPr/>
          </a:p>
          <a:p>
            <a:pPr marL="158750" lvl="0" indent="0" algn="l" rtl="0">
              <a:lnSpc>
                <a:spcPct val="100000"/>
              </a:lnSpc>
              <a:spcBef>
                <a:spcPts val="0"/>
              </a:spcBef>
              <a:spcAft>
                <a:spcPts val="0"/>
              </a:spcAft>
              <a:buSzPts val="1100"/>
              <a:buNone/>
            </a:pPr>
            <a:endParaRPr sz="1200" b="0">
              <a:latin typeface="Calibri"/>
              <a:ea typeface="Calibri"/>
              <a:cs typeface="Calibri"/>
              <a:sym typeface="Calibri"/>
            </a:endParaRPr>
          </a:p>
          <a:p>
            <a:pPr marL="158750" lvl="0" indent="0" algn="l" rtl="0">
              <a:lnSpc>
                <a:spcPct val="100000"/>
              </a:lnSpc>
              <a:spcBef>
                <a:spcPts val="0"/>
              </a:spcBef>
              <a:spcAft>
                <a:spcPts val="0"/>
              </a:spcAft>
              <a:buSzPts val="1100"/>
              <a:buNone/>
            </a:pPr>
            <a:r>
              <a:rPr lang="en-US" sz="1200" b="1">
                <a:latin typeface="Calibri"/>
                <a:ea typeface="Calibri"/>
                <a:cs typeface="Calibri"/>
                <a:sym typeface="Calibri"/>
              </a:rPr>
              <a:t>AQR Long-Short Equity I (QLEIX)</a:t>
            </a:r>
            <a:endParaRPr/>
          </a:p>
          <a:p>
            <a:pPr marL="158750" lvl="0" indent="0" algn="l" rtl="0">
              <a:lnSpc>
                <a:spcPct val="100000"/>
              </a:lnSpc>
              <a:spcBef>
                <a:spcPts val="0"/>
              </a:spcBef>
              <a:spcAft>
                <a:spcPts val="0"/>
              </a:spcAft>
              <a:buSzPts val="1100"/>
              <a:buNone/>
            </a:pPr>
            <a:r>
              <a:rPr lang="en-US" sz="1200" b="0">
                <a:latin typeface="Calibri"/>
                <a:ea typeface="Calibri"/>
                <a:cs typeface="Calibri"/>
                <a:sym typeface="Calibri"/>
              </a:rPr>
              <a:t>It showed substantial improvements in its rolling means post-2021, indicating that this strategy captured specific market opportunities or factor premiums effectively during the post-pandemic period.</a:t>
            </a:r>
            <a:endParaRPr/>
          </a:p>
          <a:p>
            <a:pPr marL="158750" lvl="0" indent="0" algn="l" rtl="0">
              <a:lnSpc>
                <a:spcPct val="100000"/>
              </a:lnSpc>
              <a:spcBef>
                <a:spcPts val="0"/>
              </a:spcBef>
              <a:spcAft>
                <a:spcPts val="0"/>
              </a:spcAft>
              <a:buSzPts val="1100"/>
              <a:buNone/>
            </a:pPr>
            <a:r>
              <a:rPr lang="en-US" sz="1200" b="0">
                <a:latin typeface="Calibri"/>
                <a:ea typeface="Calibri"/>
                <a:cs typeface="Calibri"/>
                <a:sym typeface="Calibri"/>
              </a:rPr>
              <a:t>Volatility rose gradually over time, reflecting exposure to systematic risks. The steady increase highlights the evolving nature of factor-based strategies and macro-opportunities in varying market conditions.</a:t>
            </a:r>
            <a:endParaRPr/>
          </a:p>
          <a:p>
            <a:pPr marL="158750" lvl="0" indent="0" algn="l" rtl="0">
              <a:lnSpc>
                <a:spcPct val="100000"/>
              </a:lnSpc>
              <a:spcBef>
                <a:spcPts val="0"/>
              </a:spcBef>
              <a:spcAft>
                <a:spcPts val="0"/>
              </a:spcAft>
              <a:buSzPts val="1100"/>
              <a:buNone/>
            </a:pPr>
            <a:r>
              <a:rPr lang="en-US" sz="1200" b="0">
                <a:latin typeface="Calibri"/>
                <a:ea typeface="Calibri"/>
                <a:cs typeface="Calibri"/>
                <a:sym typeface="Calibri"/>
              </a:rPr>
              <a:t>Showed relatively stable and improving risk-adjusted returns, suggesting effective risk management and a favorable market environment for this strategies in recent years.</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p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2" name="Google Shape;262;p4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endParaRPr sz="1200" b="1">
              <a:latin typeface="Calibri"/>
              <a:ea typeface="Calibri"/>
              <a:cs typeface="Calibri"/>
              <a:sym typeface="Calibri"/>
            </a:endParaRPr>
          </a:p>
          <a:p>
            <a:pPr marL="158750" lvl="0" indent="0" algn="l" rtl="0">
              <a:lnSpc>
                <a:spcPct val="100000"/>
              </a:lnSpc>
              <a:spcBef>
                <a:spcPts val="0"/>
              </a:spcBef>
              <a:spcAft>
                <a:spcPts val="0"/>
              </a:spcAft>
              <a:buSzPts val="1100"/>
              <a:buNone/>
            </a:pPr>
            <a:endParaRPr sz="1200" b="1">
              <a:latin typeface="Calibri"/>
              <a:ea typeface="Calibri"/>
              <a:cs typeface="Calibri"/>
              <a:sym typeface="Calibri"/>
            </a:endParaRPr>
          </a:p>
          <a:p>
            <a:pPr marL="158750" marR="0" lvl="0" indent="0" algn="l" rtl="0">
              <a:lnSpc>
                <a:spcPct val="100000"/>
              </a:lnSpc>
              <a:spcBef>
                <a:spcPts val="0"/>
              </a:spcBef>
              <a:spcAft>
                <a:spcPts val="0"/>
              </a:spcAft>
              <a:buClr>
                <a:srgbClr val="000000"/>
              </a:buClr>
              <a:buSzPts val="1100"/>
              <a:buFont typeface="Arial"/>
              <a:buNone/>
            </a:pPr>
            <a:r>
              <a:rPr lang="en-US" sz="1200" b="1">
                <a:latin typeface="Calibri"/>
                <a:ea typeface="Calibri"/>
                <a:cs typeface="Calibri"/>
                <a:sym typeface="Calibri"/>
              </a:rPr>
              <a:t>AQR Style Premia Alternative I (QSPIX)</a:t>
            </a:r>
            <a:endParaRPr/>
          </a:p>
          <a:p>
            <a:pPr marL="158750" lvl="0" indent="0" algn="l" rtl="0">
              <a:lnSpc>
                <a:spcPct val="100000"/>
              </a:lnSpc>
              <a:spcBef>
                <a:spcPts val="0"/>
              </a:spcBef>
              <a:spcAft>
                <a:spcPts val="0"/>
              </a:spcAft>
              <a:buSzPts val="1100"/>
              <a:buNone/>
            </a:pPr>
            <a:r>
              <a:rPr lang="en-US" sz="1200" b="0">
                <a:latin typeface="Calibri"/>
                <a:ea typeface="Calibri"/>
                <a:cs typeface="Calibri"/>
                <a:sym typeface="Calibri"/>
              </a:rPr>
              <a:t>It showed substantial improvements in its rolling means post-2021, indicating that this strategy effectively captured specific market opportunities or factor premiums during the post-pandemic period.</a:t>
            </a:r>
            <a:endParaRPr/>
          </a:p>
          <a:p>
            <a:pPr marL="158750" lvl="0" indent="0" algn="l" rtl="0">
              <a:lnSpc>
                <a:spcPct val="100000"/>
              </a:lnSpc>
              <a:spcBef>
                <a:spcPts val="0"/>
              </a:spcBef>
              <a:spcAft>
                <a:spcPts val="0"/>
              </a:spcAft>
              <a:buSzPts val="1100"/>
              <a:buNone/>
            </a:pPr>
            <a:r>
              <a:rPr lang="en-US" sz="1200" b="0">
                <a:latin typeface="Calibri"/>
                <a:ea typeface="Calibri"/>
                <a:cs typeface="Calibri"/>
                <a:sym typeface="Calibri"/>
              </a:rPr>
              <a:t>Volatility rose gradually over time, reflecting their exposure to systematic risks. The steady increase highlights the evolving nature of factor-based strategies and macro-opportunities in varying market conditions.</a:t>
            </a:r>
            <a:endParaRPr/>
          </a:p>
          <a:p>
            <a:pPr marL="158750" lvl="0" indent="0" algn="l" rtl="0">
              <a:lnSpc>
                <a:spcPct val="100000"/>
              </a:lnSpc>
              <a:spcBef>
                <a:spcPts val="0"/>
              </a:spcBef>
              <a:spcAft>
                <a:spcPts val="0"/>
              </a:spcAft>
              <a:buSzPts val="1100"/>
              <a:buNone/>
            </a:pPr>
            <a:r>
              <a:rPr lang="en-US" sz="1200" b="0">
                <a:latin typeface="Calibri"/>
                <a:ea typeface="Calibri"/>
                <a:cs typeface="Calibri"/>
                <a:sym typeface="Calibri"/>
              </a:rPr>
              <a:t>Risk-adjusted returns have shown notable recovery since 2021, indicating these strategies benefited from factor premiums and macro-opportunities as the market environment shifted.</a:t>
            </a:r>
            <a:endParaRPr/>
          </a:p>
          <a:p>
            <a:pPr marL="158750" lvl="0" indent="0" algn="l" rtl="0">
              <a:lnSpc>
                <a:spcPct val="100000"/>
              </a:lnSpc>
              <a:spcBef>
                <a:spcPts val="0"/>
              </a:spcBef>
              <a:spcAft>
                <a:spcPts val="0"/>
              </a:spcAft>
              <a:buSzPts val="1100"/>
              <a:buNone/>
            </a:pPr>
            <a:r>
              <a:rPr lang="en-US" sz="1200" b="1">
                <a:latin typeface="Calibri"/>
                <a:ea typeface="Calibri"/>
                <a:cs typeface="Calibri"/>
                <a:sym typeface="Calibri"/>
              </a:rPr>
              <a:t>AQR Equity Market Neutral I (QMNIX) </a:t>
            </a:r>
            <a:endParaRPr/>
          </a:p>
          <a:p>
            <a:pPr marL="158750" lvl="0" indent="0" algn="l" rtl="0">
              <a:lnSpc>
                <a:spcPct val="100000"/>
              </a:lnSpc>
              <a:spcBef>
                <a:spcPts val="0"/>
              </a:spcBef>
              <a:spcAft>
                <a:spcPts val="0"/>
              </a:spcAft>
              <a:buSzPts val="1100"/>
              <a:buNone/>
            </a:pPr>
            <a:r>
              <a:rPr lang="en-US" sz="1200" b="0">
                <a:latin typeface="Calibri"/>
                <a:ea typeface="Calibri"/>
                <a:cs typeface="Calibri"/>
                <a:sym typeface="Calibri"/>
              </a:rPr>
              <a:t>Rolling mean returns have steadily increased, particularly in recent years, showing stable performance across different market regimes. This consistency indicates their diversification potential.</a:t>
            </a:r>
            <a:endParaRPr/>
          </a:p>
          <a:p>
            <a:pPr marL="158750" lvl="0" indent="0" algn="l" rtl="0">
              <a:lnSpc>
                <a:spcPct val="100000"/>
              </a:lnSpc>
              <a:spcBef>
                <a:spcPts val="0"/>
              </a:spcBef>
              <a:spcAft>
                <a:spcPts val="0"/>
              </a:spcAft>
              <a:buSzPts val="1100"/>
              <a:buNone/>
            </a:pPr>
            <a:endParaRPr sz="1200" b="0">
              <a:latin typeface="Calibri"/>
              <a:ea typeface="Calibri"/>
              <a:cs typeface="Calibri"/>
              <a:sym typeface="Calibri"/>
            </a:endParaRPr>
          </a:p>
          <a:p>
            <a:pPr marL="158750" marR="0" lvl="0" indent="0" algn="l" rtl="0">
              <a:lnSpc>
                <a:spcPct val="100000"/>
              </a:lnSpc>
              <a:spcBef>
                <a:spcPts val="0"/>
              </a:spcBef>
              <a:spcAft>
                <a:spcPts val="0"/>
              </a:spcAft>
              <a:buClr>
                <a:srgbClr val="000000"/>
              </a:buClr>
              <a:buSzPts val="1100"/>
              <a:buFont typeface="Arial"/>
              <a:buNone/>
            </a:pPr>
            <a:r>
              <a:rPr lang="en-US" sz="1200" b="1">
                <a:latin typeface="Calibri"/>
                <a:ea typeface="Calibri"/>
                <a:cs typeface="Calibri"/>
                <a:sym typeface="Calibri"/>
              </a:rPr>
              <a:t>AQR Macro Opportunities I (QGMIX)</a:t>
            </a:r>
            <a:endParaRPr/>
          </a:p>
          <a:p>
            <a:pPr marL="158750" lvl="0" indent="0" algn="l" rtl="0">
              <a:lnSpc>
                <a:spcPct val="100000"/>
              </a:lnSpc>
              <a:spcBef>
                <a:spcPts val="0"/>
              </a:spcBef>
              <a:spcAft>
                <a:spcPts val="0"/>
              </a:spcAft>
              <a:buSzPts val="1100"/>
              <a:buNone/>
            </a:pPr>
            <a:r>
              <a:rPr lang="en-US" sz="1200" b="0">
                <a:latin typeface="Calibri"/>
                <a:ea typeface="Calibri"/>
                <a:cs typeface="Calibri"/>
                <a:sym typeface="Calibri"/>
              </a:rPr>
              <a:t>Rolling mean returns have steadily increased, particularly in recent years, showing stable performance across different market regimes. This consistency indicates their diversification potential.</a:t>
            </a:r>
            <a:endParaRPr/>
          </a:p>
          <a:p>
            <a:pPr marL="158750" lvl="0" indent="0" algn="l" rtl="0">
              <a:lnSpc>
                <a:spcPct val="100000"/>
              </a:lnSpc>
              <a:spcBef>
                <a:spcPts val="0"/>
              </a:spcBef>
              <a:spcAft>
                <a:spcPts val="0"/>
              </a:spcAft>
              <a:buSzPts val="1100"/>
              <a:buNone/>
            </a:pPr>
            <a:r>
              <a:rPr lang="en-US" sz="1200" b="0">
                <a:latin typeface="Calibri"/>
                <a:ea typeface="Calibri"/>
                <a:cs typeface="Calibri"/>
                <a:sym typeface="Calibri"/>
              </a:rPr>
              <a:t>Volatility rose gradually over time, reflecting their exposure to systematic risks. The steady increase highlights the evolving nature of factor-based strategies and macro-opportunities in varying market conditions.</a:t>
            </a:r>
            <a:endParaRPr/>
          </a:p>
          <a:p>
            <a:pPr marL="158750" marR="0" lvl="0" indent="0" algn="l" rtl="0">
              <a:lnSpc>
                <a:spcPct val="100000"/>
              </a:lnSpc>
              <a:spcBef>
                <a:spcPts val="0"/>
              </a:spcBef>
              <a:spcAft>
                <a:spcPts val="0"/>
              </a:spcAft>
              <a:buClr>
                <a:srgbClr val="000000"/>
              </a:buClr>
              <a:buSzPts val="1100"/>
              <a:buFont typeface="Arial"/>
              <a:buNone/>
            </a:pPr>
            <a:r>
              <a:rPr lang="en-US" sz="1200" b="0">
                <a:latin typeface="Calibri"/>
                <a:ea typeface="Calibri"/>
                <a:cs typeface="Calibri"/>
                <a:sym typeface="Calibri"/>
              </a:rPr>
              <a:t>Risk-adjusted returns have shown notable recovery since 2021, indicating these strategies benefited from factor premiums and macro-opportunities as the market environment shifted.</a:t>
            </a:r>
            <a:endParaRPr/>
          </a:p>
          <a:p>
            <a:pPr marL="158750" lvl="0" indent="0" algn="l" rtl="0">
              <a:lnSpc>
                <a:spcPct val="100000"/>
              </a:lnSpc>
              <a:spcBef>
                <a:spcPts val="0"/>
              </a:spcBef>
              <a:spcAft>
                <a:spcPts val="0"/>
              </a:spcAft>
              <a:buSzPts val="1100"/>
              <a:buNone/>
            </a:pPr>
            <a:r>
              <a:rPr lang="en-US" sz="1200" b="1">
                <a:latin typeface="Calibri"/>
                <a:ea typeface="Calibri"/>
                <a:cs typeface="Calibri"/>
                <a:sym typeface="Calibri"/>
              </a:rPr>
              <a:t>AGF U.S. Market Neutral Anti-Beta (BTAL)</a:t>
            </a:r>
            <a:endParaRPr/>
          </a:p>
          <a:p>
            <a:pPr marL="158750" lvl="0" indent="0" algn="l" rtl="0">
              <a:lnSpc>
                <a:spcPct val="100000"/>
              </a:lnSpc>
              <a:spcBef>
                <a:spcPts val="0"/>
              </a:spcBef>
              <a:spcAft>
                <a:spcPts val="0"/>
              </a:spcAft>
              <a:buSzPts val="1100"/>
              <a:buNone/>
            </a:pPr>
            <a:r>
              <a:rPr lang="en-US" sz="1200" b="0">
                <a:latin typeface="Calibri"/>
                <a:ea typeface="Calibri"/>
                <a:cs typeface="Calibri"/>
                <a:sym typeface="Calibri"/>
              </a:rPr>
              <a:t>The rolling mean has risen steadily since 2021, suggesting that this anti-beta strategy has effectively captured periods of heightened volatility and downturns in equity markets.</a:t>
            </a:r>
            <a:endParaRPr/>
          </a:p>
          <a:p>
            <a:pPr marL="158750" lvl="0" indent="0" algn="l" rtl="0">
              <a:lnSpc>
                <a:spcPct val="100000"/>
              </a:lnSpc>
              <a:spcBef>
                <a:spcPts val="0"/>
              </a:spcBef>
              <a:spcAft>
                <a:spcPts val="0"/>
              </a:spcAft>
              <a:buSzPts val="1100"/>
              <a:buNone/>
            </a:pPr>
            <a:r>
              <a:rPr lang="en-US" sz="1200" b="0">
                <a:latin typeface="Calibri"/>
                <a:ea typeface="Calibri"/>
                <a:cs typeface="Calibri"/>
                <a:sym typeface="Calibri"/>
              </a:rPr>
              <a:t>Showed increasing volatility post-2021, demonstrating responsiveness to increased market trends and disruptions, allowing them to benefit from dislocations but at greater risk.</a:t>
            </a:r>
            <a:endParaRPr/>
          </a:p>
          <a:p>
            <a:pPr marL="158750" lvl="0" indent="0" algn="l" rtl="0">
              <a:lnSpc>
                <a:spcPct val="100000"/>
              </a:lnSpc>
              <a:spcBef>
                <a:spcPts val="0"/>
              </a:spcBef>
              <a:spcAft>
                <a:spcPts val="0"/>
              </a:spcAft>
              <a:buSzPts val="1100"/>
              <a:buNone/>
            </a:pPr>
            <a:r>
              <a:rPr lang="en-US" sz="1200" b="0">
                <a:latin typeface="Calibri"/>
                <a:ea typeface="Calibri"/>
                <a:cs typeface="Calibri"/>
                <a:sym typeface="Calibri"/>
              </a:rPr>
              <a:t>Risk-adjusted returns improved significantly post-2021, reflecting the ability of these strategies to capitalize on increased market volatility. BTAL, in particular, performed well during equity downturns, suggesting a strong diversifying effect.</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p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8" name="Google Shape;268;p4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endParaRPr sz="1200" b="1">
              <a:latin typeface="Calibri"/>
              <a:ea typeface="Calibri"/>
              <a:cs typeface="Calibri"/>
              <a:sym typeface="Calibri"/>
            </a:endParaRPr>
          </a:p>
          <a:p>
            <a:pPr marL="158750" lvl="0" indent="0" algn="l" rtl="0">
              <a:lnSpc>
                <a:spcPct val="100000"/>
              </a:lnSpc>
              <a:spcBef>
                <a:spcPts val="0"/>
              </a:spcBef>
              <a:spcAft>
                <a:spcPts val="0"/>
              </a:spcAft>
              <a:buSzPts val="1100"/>
              <a:buNone/>
            </a:pPr>
            <a:endParaRPr sz="1200" b="1">
              <a:latin typeface="Calibri"/>
              <a:ea typeface="Calibri"/>
              <a:cs typeface="Calibri"/>
              <a:sym typeface="Calibri"/>
            </a:endParaRPr>
          </a:p>
          <a:p>
            <a:pPr marL="158750" lvl="0" indent="0" algn="l" rtl="0">
              <a:lnSpc>
                <a:spcPct val="100000"/>
              </a:lnSpc>
              <a:spcBef>
                <a:spcPts val="0"/>
              </a:spcBef>
              <a:spcAft>
                <a:spcPts val="0"/>
              </a:spcAft>
              <a:buSzPts val="1100"/>
              <a:buNone/>
            </a:pPr>
            <a:r>
              <a:rPr lang="en-US" sz="1200" b="1">
                <a:latin typeface="Calibri"/>
                <a:ea typeface="Calibri"/>
                <a:cs typeface="Calibri"/>
                <a:sym typeface="Calibri"/>
              </a:rPr>
              <a:t>AQR Managed Futures Strategy HV I (QMHIX)</a:t>
            </a:r>
            <a:endParaRPr/>
          </a:p>
          <a:p>
            <a:pPr marL="158750" lvl="0" indent="0" algn="l" rtl="0">
              <a:lnSpc>
                <a:spcPct val="100000"/>
              </a:lnSpc>
              <a:spcBef>
                <a:spcPts val="0"/>
              </a:spcBef>
              <a:spcAft>
                <a:spcPts val="0"/>
              </a:spcAft>
              <a:buSzPts val="1100"/>
              <a:buNone/>
            </a:pPr>
            <a:r>
              <a:rPr lang="en-US" sz="1200" b="0">
                <a:latin typeface="Calibri"/>
                <a:ea typeface="Calibri"/>
                <a:cs typeface="Calibri"/>
                <a:sym typeface="Calibri"/>
              </a:rPr>
              <a:t>Rolling mean returns increased sharply from 2022 onward, benefiting from market dislocations and trends, highlighting the adaptability of managed futures in diverse market environments.</a:t>
            </a:r>
            <a:endParaRPr/>
          </a:p>
          <a:p>
            <a:pPr marL="158750" lvl="0" indent="0" algn="l" rtl="0">
              <a:lnSpc>
                <a:spcPct val="100000"/>
              </a:lnSpc>
              <a:spcBef>
                <a:spcPts val="0"/>
              </a:spcBef>
              <a:spcAft>
                <a:spcPts val="0"/>
              </a:spcAft>
              <a:buSzPts val="1100"/>
              <a:buNone/>
            </a:pPr>
            <a:r>
              <a:rPr lang="en-US" sz="1200" b="0">
                <a:latin typeface="Calibri"/>
                <a:ea typeface="Calibri"/>
                <a:cs typeface="Calibri"/>
                <a:sym typeface="Calibri"/>
              </a:rPr>
              <a:t>Showed increasing volatility post-2021, demonstrating responsiveness to increased market trends and disruptions, allowing them to benefit from dislocations but at greater risk.</a:t>
            </a:r>
            <a:endParaRPr/>
          </a:p>
          <a:p>
            <a:pPr marL="158750" lvl="0" indent="0" algn="l" rtl="0">
              <a:lnSpc>
                <a:spcPct val="100000"/>
              </a:lnSpc>
              <a:spcBef>
                <a:spcPts val="0"/>
              </a:spcBef>
              <a:spcAft>
                <a:spcPts val="0"/>
              </a:spcAft>
              <a:buSzPts val="1100"/>
              <a:buNone/>
            </a:pPr>
            <a:r>
              <a:rPr lang="en-US" sz="1200" b="0">
                <a:latin typeface="Calibri"/>
                <a:ea typeface="Calibri"/>
                <a:cs typeface="Calibri"/>
                <a:sym typeface="Calibri"/>
              </a:rPr>
              <a:t>Risk-adjusted returns improved significantly post-2021, reflecting the ability of these strategies to capitalize on increased market volatility. BTAL, in particular, performed well during equity downturns, suggesting a strong diversifying effect.</a:t>
            </a:r>
            <a:endParaRPr/>
          </a:p>
          <a:p>
            <a:pPr marL="158750" lvl="0" indent="0" algn="l" rtl="0">
              <a:lnSpc>
                <a:spcPct val="100000"/>
              </a:lnSpc>
              <a:spcBef>
                <a:spcPts val="0"/>
              </a:spcBef>
              <a:spcAft>
                <a:spcPts val="0"/>
              </a:spcAft>
              <a:buSzPts val="1100"/>
              <a:buNone/>
            </a:pPr>
            <a:r>
              <a:rPr lang="en-US" sz="1200" b="1">
                <a:latin typeface="Calibri"/>
                <a:ea typeface="Calibri"/>
                <a:cs typeface="Calibri"/>
                <a:sym typeface="Calibri"/>
              </a:rPr>
              <a:t>Invesco DB US Dollar Bullish (UUP)</a:t>
            </a:r>
            <a:endParaRPr/>
          </a:p>
          <a:p>
            <a:pPr marL="158750" lvl="0" indent="0" algn="l" rtl="0">
              <a:lnSpc>
                <a:spcPct val="100000"/>
              </a:lnSpc>
              <a:spcBef>
                <a:spcPts val="0"/>
              </a:spcBef>
              <a:spcAft>
                <a:spcPts val="0"/>
              </a:spcAft>
              <a:buSzPts val="1100"/>
              <a:buNone/>
            </a:pPr>
            <a:r>
              <a:rPr lang="en-US" sz="1200" b="0">
                <a:latin typeface="Calibri"/>
                <a:ea typeface="Calibri"/>
                <a:cs typeface="Calibri"/>
                <a:sym typeface="Calibri"/>
              </a:rPr>
              <a:t>Rolling mean returns have improved notably since 2021, reflecting strength in the U.S. dollar as the Federal Reserve raised interest rates, contributing positively during market uncertainty.</a:t>
            </a:r>
            <a:endParaRPr/>
          </a:p>
          <a:p>
            <a:pPr marL="158750" lvl="0" indent="0" algn="l" rtl="0">
              <a:lnSpc>
                <a:spcPct val="100000"/>
              </a:lnSpc>
              <a:spcBef>
                <a:spcPts val="0"/>
              </a:spcBef>
              <a:spcAft>
                <a:spcPts val="0"/>
              </a:spcAft>
              <a:buSzPts val="1100"/>
              <a:buNone/>
            </a:pPr>
            <a:r>
              <a:rPr lang="en-US" sz="1200" b="0">
                <a:latin typeface="Calibri"/>
                <a:ea typeface="Calibri"/>
                <a:cs typeface="Calibri"/>
                <a:sym typeface="Calibri"/>
              </a:rPr>
              <a:t>The rolling standard deviation shows a gradual increase starting in 2022, reflecting increased volatility in the currency markets as central banks worldwide adjusted interest rates.</a:t>
            </a:r>
            <a:endParaRPr/>
          </a:p>
          <a:p>
            <a:pPr marL="158750" lvl="0" indent="0" algn="l" rtl="0">
              <a:lnSpc>
                <a:spcPct val="100000"/>
              </a:lnSpc>
              <a:spcBef>
                <a:spcPts val="0"/>
              </a:spcBef>
              <a:spcAft>
                <a:spcPts val="0"/>
              </a:spcAft>
              <a:buSzPts val="1100"/>
              <a:buNone/>
            </a:pPr>
            <a:r>
              <a:rPr lang="en-US" sz="1200" b="0">
                <a:latin typeface="Calibri"/>
                <a:ea typeface="Calibri"/>
                <a:cs typeface="Calibri"/>
                <a:sym typeface="Calibri"/>
              </a:rPr>
              <a:t>Risk-adjusted returns have increased steadily, peaking in 2023, reflecting strong dollar performance amid monetary tightening. This shows its effectiveness as a defensive asset during periods of market stress.</a:t>
            </a:r>
            <a:endParaRPr/>
          </a:p>
          <a:p>
            <a:pPr marL="158750" lvl="0" indent="0" algn="l" rtl="0">
              <a:lnSpc>
                <a:spcPct val="100000"/>
              </a:lnSpc>
              <a:spcBef>
                <a:spcPts val="0"/>
              </a:spcBef>
              <a:spcAft>
                <a:spcPts val="0"/>
              </a:spcAft>
              <a:buSzPts val="1100"/>
              <a:buNone/>
            </a:pPr>
            <a:r>
              <a:rPr lang="en-US" sz="1200" b="1">
                <a:latin typeface="Calibri"/>
                <a:ea typeface="Calibri"/>
                <a:cs typeface="Calibri"/>
                <a:sym typeface="Calibri"/>
              </a:rPr>
              <a:t>ProShares VIX Mid-Term Futures (VIXM)</a:t>
            </a:r>
            <a:endParaRPr/>
          </a:p>
          <a:p>
            <a:pPr marL="158750" lvl="0" indent="0" algn="l" rtl="0">
              <a:lnSpc>
                <a:spcPct val="100000"/>
              </a:lnSpc>
              <a:spcBef>
                <a:spcPts val="0"/>
              </a:spcBef>
              <a:spcAft>
                <a:spcPts val="0"/>
              </a:spcAft>
              <a:buSzPts val="1100"/>
              <a:buNone/>
            </a:pPr>
            <a:r>
              <a:rPr lang="en-US" sz="1200" b="0">
                <a:latin typeface="Calibri"/>
                <a:ea typeface="Calibri"/>
                <a:cs typeface="Calibri"/>
                <a:sym typeface="Calibri"/>
              </a:rPr>
              <a:t>Rolling means show strong performance during spikes in market volatility, highlighting its role as a hedge during equity market turmoil but poor performance during periods of lower volatility.</a:t>
            </a:r>
            <a:endParaRPr/>
          </a:p>
          <a:p>
            <a:pPr marL="158750" lvl="0" indent="0" algn="l" rtl="0">
              <a:lnSpc>
                <a:spcPct val="100000"/>
              </a:lnSpc>
              <a:spcBef>
                <a:spcPts val="0"/>
              </a:spcBef>
              <a:spcAft>
                <a:spcPts val="0"/>
              </a:spcAft>
              <a:buSzPts val="1100"/>
              <a:buNone/>
            </a:pPr>
            <a:r>
              <a:rPr lang="en-US" sz="1200" b="0">
                <a:latin typeface="Calibri"/>
                <a:ea typeface="Calibri"/>
                <a:cs typeface="Calibri"/>
                <a:sym typeface="Calibri"/>
              </a:rPr>
              <a:t>The standard deviation was notably high and spiked during episodes of increased volatility, reaffirming its nature as a hedge against market turmoil.</a:t>
            </a:r>
            <a:endParaRPr/>
          </a:p>
          <a:p>
            <a:pPr marL="158750" lvl="0" indent="0" algn="l" rtl="0">
              <a:lnSpc>
                <a:spcPct val="100000"/>
              </a:lnSpc>
              <a:spcBef>
                <a:spcPts val="0"/>
              </a:spcBef>
              <a:spcAft>
                <a:spcPts val="0"/>
              </a:spcAft>
              <a:buSzPts val="1100"/>
              <a:buNone/>
            </a:pPr>
            <a:r>
              <a:rPr lang="en-US" sz="1200" b="0">
                <a:latin typeface="Calibri"/>
                <a:ea typeface="Calibri"/>
                <a:cs typeface="Calibri"/>
                <a:sym typeface="Calibri"/>
              </a:rPr>
              <a:t>Risk-adjusted returns peaked during periods of high market volatility, consistent with its use as a hedge. However, performance suffered during calmer market conditions, indicating its limited role outside periods of stress.</a:t>
            </a:r>
            <a:endParaRPr/>
          </a:p>
          <a:p>
            <a:pPr marL="158750" lvl="0" indent="0" algn="l" rtl="0">
              <a:lnSpc>
                <a:spcPct val="100000"/>
              </a:lnSpc>
              <a:spcBef>
                <a:spcPts val="0"/>
              </a:spcBef>
              <a:spcAft>
                <a:spcPts val="0"/>
              </a:spcAft>
              <a:buSzPts val="1100"/>
              <a:buNone/>
            </a:pPr>
            <a:endParaRPr sz="1200" b="0">
              <a:latin typeface="Calibri"/>
              <a:ea typeface="Calibri"/>
              <a:cs typeface="Calibri"/>
              <a:sym typeface="Calibri"/>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p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4" name="Google Shape;274;p4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endParaRPr sz="1200" b="0">
              <a:latin typeface="Calibri"/>
              <a:ea typeface="Calibri"/>
              <a:cs typeface="Calibri"/>
              <a:sym typeface="Calibri"/>
            </a:endParaRPr>
          </a:p>
          <a:p>
            <a:pPr marL="158750" lvl="0" indent="0" algn="l" rtl="0">
              <a:lnSpc>
                <a:spcPct val="100000"/>
              </a:lnSpc>
              <a:spcBef>
                <a:spcPts val="0"/>
              </a:spcBef>
              <a:spcAft>
                <a:spcPts val="0"/>
              </a:spcAft>
              <a:buSzPts val="1100"/>
              <a:buNone/>
            </a:pPr>
            <a:r>
              <a:rPr lang="en-US" sz="1200" b="1">
                <a:latin typeface="Calibri"/>
                <a:ea typeface="Calibri"/>
                <a:cs typeface="Calibri"/>
                <a:sym typeface="Calibri"/>
              </a:rPr>
              <a:t>Asset Risk-Return Characteristics</a:t>
            </a:r>
            <a:endParaRPr sz="1200">
              <a:latin typeface="Calibri"/>
              <a:ea typeface="Calibri"/>
              <a:cs typeface="Calibri"/>
              <a:sym typeface="Calibri"/>
            </a:endParaRPr>
          </a:p>
          <a:p>
            <a:pPr marL="158750" lvl="0" indent="0" algn="l" rtl="0">
              <a:lnSpc>
                <a:spcPct val="100000"/>
              </a:lnSpc>
              <a:spcBef>
                <a:spcPts val="0"/>
              </a:spcBef>
              <a:spcAft>
                <a:spcPts val="0"/>
              </a:spcAft>
              <a:buSzPts val="1100"/>
              <a:buNone/>
            </a:pPr>
            <a:endParaRPr sz="1200" b="1">
              <a:latin typeface="Calibri"/>
              <a:ea typeface="Calibri"/>
              <a:cs typeface="Calibri"/>
              <a:sym typeface="Calibri"/>
            </a:endParaRPr>
          </a:p>
          <a:p>
            <a:pPr marL="158750" lvl="0" indent="0" algn="l" rtl="0">
              <a:lnSpc>
                <a:spcPct val="100000"/>
              </a:lnSpc>
              <a:spcBef>
                <a:spcPts val="0"/>
              </a:spcBef>
              <a:spcAft>
                <a:spcPts val="0"/>
              </a:spcAft>
              <a:buSzPts val="1100"/>
              <a:buNone/>
            </a:pPr>
            <a:r>
              <a:rPr lang="en-US" sz="1200" b="1">
                <a:latin typeface="Calibri"/>
                <a:ea typeface="Calibri"/>
                <a:cs typeface="Calibri"/>
                <a:sym typeface="Calibri"/>
              </a:rPr>
              <a:t>CAGR (Compound Annual Growth Rate)</a:t>
            </a:r>
            <a:endParaRPr/>
          </a:p>
          <a:p>
            <a:pPr marL="457200" lvl="0" indent="-298450" algn="l" rtl="0">
              <a:lnSpc>
                <a:spcPct val="100000"/>
              </a:lnSpc>
              <a:spcBef>
                <a:spcPts val="0"/>
              </a:spcBef>
              <a:spcAft>
                <a:spcPts val="0"/>
              </a:spcAft>
              <a:buSzPts val="1100"/>
              <a:buChar char="●"/>
            </a:pPr>
            <a:r>
              <a:rPr lang="en-US" sz="1200" b="0">
                <a:latin typeface="Calibri"/>
                <a:ea typeface="Calibri"/>
                <a:cs typeface="Calibri"/>
                <a:sym typeface="Calibri"/>
              </a:rPr>
              <a:t>Bitcoin (BTC) stands out with a CAGR of 68.78%, showcasing the high potential returns but with substantial risk. This aligns with earlier findings of high volatility and extreme tail risks.</a:t>
            </a:r>
            <a:endParaRPr/>
          </a:p>
          <a:p>
            <a:pPr marL="457200" lvl="0" indent="-298450" algn="l" rtl="0">
              <a:lnSpc>
                <a:spcPct val="100000"/>
              </a:lnSpc>
              <a:spcBef>
                <a:spcPts val="0"/>
              </a:spcBef>
              <a:spcAft>
                <a:spcPts val="0"/>
              </a:spcAft>
              <a:buSzPts val="1100"/>
              <a:buChar char="●"/>
            </a:pPr>
            <a:r>
              <a:rPr lang="en-US" sz="1200" b="0">
                <a:latin typeface="Calibri"/>
                <a:ea typeface="Calibri"/>
                <a:cs typeface="Calibri"/>
                <a:sym typeface="Calibri"/>
              </a:rPr>
              <a:t>Vanguard Total World Stock ETF (VT) has a respectable CAGR of 9.29%, reflecting its exposure to global equity markets. It demonstrates the trade-off of relatively high returns but with significant risk.</a:t>
            </a:r>
            <a:endParaRPr/>
          </a:p>
          <a:p>
            <a:pPr marL="457200" lvl="0" indent="-298450" algn="l" rtl="0">
              <a:lnSpc>
                <a:spcPct val="100000"/>
              </a:lnSpc>
              <a:spcBef>
                <a:spcPts val="0"/>
              </a:spcBef>
              <a:spcAft>
                <a:spcPts val="0"/>
              </a:spcAft>
              <a:buSzPts val="1100"/>
              <a:buChar char="●"/>
            </a:pPr>
            <a:r>
              <a:rPr lang="en-US" sz="1200" b="0">
                <a:latin typeface="Calibri"/>
                <a:ea typeface="Calibri"/>
                <a:cs typeface="Calibri"/>
                <a:sym typeface="Calibri"/>
              </a:rPr>
              <a:t>The Vanguard LifeStrategy Income Fund (VASIX) falls short compared to other assets with a CAGR of 3.35%. However, its low risk makes it a consistent benchmark, as observed throughout the analysis.</a:t>
            </a:r>
            <a:endParaRPr/>
          </a:p>
          <a:p>
            <a:pPr marL="457200" lvl="0" indent="-298450" algn="l" rtl="0">
              <a:lnSpc>
                <a:spcPct val="100000"/>
              </a:lnSpc>
              <a:spcBef>
                <a:spcPts val="0"/>
              </a:spcBef>
              <a:spcAft>
                <a:spcPts val="0"/>
              </a:spcAft>
              <a:buSzPts val="1100"/>
              <a:buChar char="●"/>
            </a:pPr>
            <a:r>
              <a:rPr lang="en-US" sz="1200" b="0">
                <a:latin typeface="Calibri"/>
                <a:ea typeface="Calibri"/>
                <a:cs typeface="Calibri"/>
                <a:sym typeface="Calibri"/>
              </a:rPr>
              <a:t>PIMCO 25+ Year Zero Coupon US Treasury ETF (ZROZ) exhibits negative CAGR (-0.52%), reinforcing the impact of rising interest rates on long-duration Treasuries as noted in earlier rolling mean return analyses.</a:t>
            </a:r>
            <a:endParaRPr/>
          </a:p>
          <a:p>
            <a:pPr marL="457200" lvl="0" indent="-298450" algn="l" rtl="0">
              <a:lnSpc>
                <a:spcPct val="100000"/>
              </a:lnSpc>
              <a:spcBef>
                <a:spcPts val="0"/>
              </a:spcBef>
              <a:spcAft>
                <a:spcPts val="0"/>
              </a:spcAft>
              <a:buSzPts val="1100"/>
              <a:buChar char="●"/>
            </a:pPr>
            <a:r>
              <a:rPr lang="en-US" sz="1200" b="0">
                <a:latin typeface="Calibri"/>
                <a:ea typeface="Calibri"/>
                <a:cs typeface="Calibri"/>
                <a:sym typeface="Calibri"/>
              </a:rPr>
              <a:t>Annualized Standard Deviation:</a:t>
            </a:r>
            <a:endParaRPr/>
          </a:p>
          <a:p>
            <a:pPr marL="457200" lvl="0" indent="-298450" algn="l" rtl="0">
              <a:lnSpc>
                <a:spcPct val="100000"/>
              </a:lnSpc>
              <a:spcBef>
                <a:spcPts val="0"/>
              </a:spcBef>
              <a:spcAft>
                <a:spcPts val="0"/>
              </a:spcAft>
              <a:buSzPts val="1100"/>
              <a:buChar char="●"/>
            </a:pPr>
            <a:r>
              <a:rPr lang="en-US" sz="1200" b="0">
                <a:latin typeface="Calibri"/>
                <a:ea typeface="Calibri"/>
                <a:cs typeface="Calibri"/>
                <a:sym typeface="Calibri"/>
              </a:rPr>
              <a:t>The standard deviations range from 5.63% for VASIX to 76.62% for Bitcoin, highlighting the wide disparity in risk levels among the assets. Assets like ZROZ and commodities (ARCIX) show considerable volatility, consistent with their sensitivity to macroeconomic conditions.</a:t>
            </a:r>
            <a:endParaRPr/>
          </a:p>
          <a:p>
            <a:pPr marL="457200" lvl="0" indent="-298450" algn="l" rtl="0">
              <a:lnSpc>
                <a:spcPct val="100000"/>
              </a:lnSpc>
              <a:spcBef>
                <a:spcPts val="0"/>
              </a:spcBef>
              <a:spcAft>
                <a:spcPts val="0"/>
              </a:spcAft>
              <a:buSzPts val="1100"/>
              <a:buChar char="●"/>
            </a:pPr>
            <a:r>
              <a:rPr lang="en-US" sz="1200" b="0">
                <a:latin typeface="Calibri"/>
                <a:ea typeface="Calibri"/>
                <a:cs typeface="Calibri"/>
                <a:sym typeface="Calibri"/>
              </a:rPr>
              <a:t>AQR Long-Short Equity I (QLEIX) has a moderate standard deviation (11.45%), suggesting controlled risk relative to its returns, consistent with earlier stability observed in risk-adjusted returns.</a:t>
            </a:r>
            <a:endParaRPr/>
          </a:p>
          <a:p>
            <a:pPr marL="158750" lvl="0" indent="0" algn="l" rtl="0">
              <a:lnSpc>
                <a:spcPct val="100000"/>
              </a:lnSpc>
              <a:spcBef>
                <a:spcPts val="0"/>
              </a:spcBef>
              <a:spcAft>
                <a:spcPts val="0"/>
              </a:spcAft>
              <a:buSzPts val="1100"/>
              <a:buNone/>
            </a:pPr>
            <a:endParaRPr sz="1200" b="1">
              <a:latin typeface="Calibri"/>
              <a:ea typeface="Calibri"/>
              <a:cs typeface="Calibri"/>
              <a:sym typeface="Calibri"/>
            </a:endParaRPr>
          </a:p>
          <a:p>
            <a:pPr marL="158750" lvl="0" indent="0" algn="l" rtl="0">
              <a:lnSpc>
                <a:spcPct val="100000"/>
              </a:lnSpc>
              <a:spcBef>
                <a:spcPts val="0"/>
              </a:spcBef>
              <a:spcAft>
                <a:spcPts val="0"/>
              </a:spcAft>
              <a:buSzPts val="1100"/>
              <a:buNone/>
            </a:pPr>
            <a:r>
              <a:rPr lang="en-US" sz="1200" b="1">
                <a:latin typeface="Calibri"/>
                <a:ea typeface="Calibri"/>
                <a:cs typeface="Calibri"/>
                <a:sym typeface="Calibri"/>
              </a:rPr>
              <a:t>Best and Worst Year</a:t>
            </a:r>
            <a:endParaRPr/>
          </a:p>
          <a:p>
            <a:pPr marL="457200" lvl="0" indent="-298450" algn="l" rtl="0">
              <a:lnSpc>
                <a:spcPct val="100000"/>
              </a:lnSpc>
              <a:spcBef>
                <a:spcPts val="0"/>
              </a:spcBef>
              <a:spcAft>
                <a:spcPts val="0"/>
              </a:spcAft>
              <a:buSzPts val="1100"/>
              <a:buChar char="●"/>
            </a:pPr>
            <a:r>
              <a:rPr lang="en-US" sz="1200" b="0">
                <a:latin typeface="Calibri"/>
                <a:ea typeface="Calibri"/>
                <a:cs typeface="Calibri"/>
                <a:sym typeface="Calibri"/>
              </a:rPr>
              <a:t>The best year for Bitcoin (BTC) showed a staggering 1271.14% return, while its worst year also reflects severe losses (-71.76%), emphasizing the high-risk, high-reward nature of cryptocurrency investing.</a:t>
            </a:r>
            <a:endParaRPr/>
          </a:p>
          <a:p>
            <a:pPr marL="457200" lvl="0" indent="-298450" algn="l" rtl="0">
              <a:lnSpc>
                <a:spcPct val="100000"/>
              </a:lnSpc>
              <a:spcBef>
                <a:spcPts val="0"/>
              </a:spcBef>
              <a:spcAft>
                <a:spcPts val="0"/>
              </a:spcAft>
              <a:buSzPts val="1100"/>
              <a:buChar char="●"/>
            </a:pPr>
            <a:r>
              <a:rPr lang="en-US" sz="1200" b="0">
                <a:latin typeface="Calibri"/>
                <a:ea typeface="Calibri"/>
                <a:cs typeface="Calibri"/>
                <a:sym typeface="Calibri"/>
              </a:rPr>
              <a:t>The worst year for ZROZ (-41.31%) highlights its susceptibility to interest rate risk, while VIXM and other highly volatile assets experienced substantial losses during their worst years.</a:t>
            </a:r>
            <a:endParaRPr/>
          </a:p>
          <a:p>
            <a:pPr marL="457200" lvl="0" indent="-298450" algn="l" rtl="0">
              <a:lnSpc>
                <a:spcPct val="100000"/>
              </a:lnSpc>
              <a:spcBef>
                <a:spcPts val="0"/>
              </a:spcBef>
              <a:spcAft>
                <a:spcPts val="0"/>
              </a:spcAft>
              <a:buSzPts val="1100"/>
              <a:buChar char="●"/>
            </a:pPr>
            <a:r>
              <a:rPr lang="en-US" sz="1200" b="0">
                <a:latin typeface="Calibri"/>
                <a:ea typeface="Calibri"/>
                <a:cs typeface="Calibri"/>
                <a:sym typeface="Calibri"/>
              </a:rPr>
              <a:t>VASIX, QMNIX, and UUP had a relatively limited downside in their worst years, reflecting their stable and defensive characteristics.</a:t>
            </a:r>
            <a:endParaRPr/>
          </a:p>
          <a:p>
            <a:pPr marL="158750" lvl="0" indent="0" algn="l" rtl="0">
              <a:lnSpc>
                <a:spcPct val="100000"/>
              </a:lnSpc>
              <a:spcBef>
                <a:spcPts val="0"/>
              </a:spcBef>
              <a:spcAft>
                <a:spcPts val="0"/>
              </a:spcAft>
              <a:buSzPts val="1100"/>
              <a:buNone/>
            </a:pPr>
            <a:endParaRPr sz="1200" b="0">
              <a:latin typeface="Calibri"/>
              <a:ea typeface="Calibri"/>
              <a:cs typeface="Calibri"/>
              <a:sym typeface="Calibri"/>
            </a:endParaRPr>
          </a:p>
          <a:p>
            <a:pPr marL="158750" lvl="0" indent="0" algn="l" rtl="0">
              <a:lnSpc>
                <a:spcPct val="100000"/>
              </a:lnSpc>
              <a:spcBef>
                <a:spcPts val="0"/>
              </a:spcBef>
              <a:spcAft>
                <a:spcPts val="0"/>
              </a:spcAft>
              <a:buSzPts val="1100"/>
              <a:buNone/>
            </a:pPr>
            <a:r>
              <a:rPr lang="en-US" sz="1200" b="1">
                <a:latin typeface="Calibri"/>
                <a:ea typeface="Calibri"/>
                <a:cs typeface="Calibri"/>
                <a:sym typeface="Calibri"/>
              </a:rPr>
              <a:t>Max Drawdown</a:t>
            </a:r>
            <a:endParaRPr/>
          </a:p>
          <a:p>
            <a:pPr marL="457200" lvl="0" indent="-298450" algn="l" rtl="0">
              <a:lnSpc>
                <a:spcPct val="100000"/>
              </a:lnSpc>
              <a:spcBef>
                <a:spcPts val="0"/>
              </a:spcBef>
              <a:spcAft>
                <a:spcPts val="0"/>
              </a:spcAft>
              <a:buSzPts val="1100"/>
              <a:buChar char="●"/>
            </a:pPr>
            <a:r>
              <a:rPr lang="en-US" sz="1200" b="0">
                <a:latin typeface="Calibri"/>
                <a:ea typeface="Calibri"/>
                <a:cs typeface="Calibri"/>
                <a:sym typeface="Calibri"/>
              </a:rPr>
              <a:t>PIMCO 25+ Year Zero Coupon US Treasury ETF (ZROZ) and ProShares VIX Mid-Term Futures (VIXM) experienced substantial drawdowns, exceeding -60%, indicating that these assets are highly vulnerable during market downturns. This aligns with earlier analyses that showed their risk profiles and extreme tail events.</a:t>
            </a:r>
            <a:endParaRPr/>
          </a:p>
          <a:p>
            <a:pPr marL="457200" lvl="0" indent="-298450" algn="l" rtl="0">
              <a:lnSpc>
                <a:spcPct val="100000"/>
              </a:lnSpc>
              <a:spcBef>
                <a:spcPts val="0"/>
              </a:spcBef>
              <a:spcAft>
                <a:spcPts val="0"/>
              </a:spcAft>
              <a:buSzPts val="1100"/>
              <a:buChar char="●"/>
            </a:pPr>
            <a:r>
              <a:rPr lang="en-US" sz="1200" b="0">
                <a:latin typeface="Calibri"/>
                <a:ea typeface="Calibri"/>
                <a:cs typeface="Calibri"/>
                <a:sym typeface="Calibri"/>
              </a:rPr>
              <a:t>VASIX had a max drawdown of -16.72%, much lower than most other assets, emphasizing its role as a conservative income-generating benchmark.</a:t>
            </a:r>
            <a:endParaRPr/>
          </a:p>
          <a:p>
            <a:pPr marL="457200" lvl="0" indent="-298450" algn="l" rtl="0">
              <a:lnSpc>
                <a:spcPct val="100000"/>
              </a:lnSpc>
              <a:spcBef>
                <a:spcPts val="0"/>
              </a:spcBef>
              <a:spcAft>
                <a:spcPts val="0"/>
              </a:spcAft>
              <a:buSzPts val="1100"/>
              <a:buChar char="●"/>
            </a:pPr>
            <a:r>
              <a:rPr lang="en-US" sz="1200" b="0">
                <a:latin typeface="Calibri"/>
                <a:ea typeface="Calibri"/>
                <a:cs typeface="Calibri"/>
                <a:sym typeface="Calibri"/>
              </a:rPr>
              <a:t>Gold (IAU) and QLEIX had relatively smaller drawdowns, indicating a more controlled downside risk than high-risk assets like BTC or VIXM.</a:t>
            </a:r>
            <a:endParaRPr/>
          </a:p>
          <a:p>
            <a:pPr marL="914400" lvl="1" indent="-228600" algn="l" rtl="0">
              <a:lnSpc>
                <a:spcPct val="100000"/>
              </a:lnSpc>
              <a:spcBef>
                <a:spcPts val="0"/>
              </a:spcBef>
              <a:spcAft>
                <a:spcPts val="0"/>
              </a:spcAft>
              <a:buSzPts val="1100"/>
              <a:buNone/>
            </a:pPr>
            <a:endParaRPr sz="1200" b="0">
              <a:latin typeface="Calibri"/>
              <a:ea typeface="Calibri"/>
              <a:cs typeface="Calibri"/>
              <a:sym typeface="Calibri"/>
            </a:endParaRPr>
          </a:p>
          <a:p>
            <a:pPr marL="158750" lvl="0" indent="0" algn="l" rtl="0">
              <a:lnSpc>
                <a:spcPct val="100000"/>
              </a:lnSpc>
              <a:spcBef>
                <a:spcPts val="0"/>
              </a:spcBef>
              <a:spcAft>
                <a:spcPts val="0"/>
              </a:spcAft>
              <a:buSzPts val="1100"/>
              <a:buNone/>
            </a:pPr>
            <a:r>
              <a:rPr lang="en-US" sz="1200" b="1">
                <a:latin typeface="Calibri"/>
                <a:ea typeface="Calibri"/>
                <a:cs typeface="Calibri"/>
                <a:sym typeface="Calibri"/>
              </a:rPr>
              <a:t>Sharpe Ratio</a:t>
            </a:r>
            <a:endParaRPr/>
          </a:p>
          <a:p>
            <a:pPr marL="457200" lvl="0" indent="-298450" algn="l" rtl="0">
              <a:lnSpc>
                <a:spcPct val="100000"/>
              </a:lnSpc>
              <a:spcBef>
                <a:spcPts val="0"/>
              </a:spcBef>
              <a:spcAft>
                <a:spcPts val="0"/>
              </a:spcAft>
              <a:buSzPts val="1100"/>
              <a:buChar char="●"/>
            </a:pPr>
            <a:r>
              <a:rPr lang="en-US" sz="1200" b="0">
                <a:latin typeface="Calibri"/>
                <a:ea typeface="Calibri"/>
                <a:cs typeface="Calibri"/>
                <a:sym typeface="Calibri"/>
              </a:rPr>
              <a:t>Bitcoin (BTC) leads with a Sharpe ratio of 1.02, indicating a favorable risk-adjusted return over the period analyzed. However, this high Sharpe ratio needs to be considered in the context of high volatility and the potential for extreme losses.</a:t>
            </a:r>
            <a:endParaRPr/>
          </a:p>
          <a:p>
            <a:pPr marL="457200" lvl="0" indent="-298450" algn="l" rtl="0">
              <a:lnSpc>
                <a:spcPct val="100000"/>
              </a:lnSpc>
              <a:spcBef>
                <a:spcPts val="0"/>
              </a:spcBef>
              <a:spcAft>
                <a:spcPts val="0"/>
              </a:spcAft>
              <a:buSzPts val="1100"/>
              <a:buChar char="●"/>
            </a:pPr>
            <a:r>
              <a:rPr lang="en-US" sz="1200" b="0">
                <a:latin typeface="Calibri"/>
                <a:ea typeface="Calibri"/>
                <a:cs typeface="Calibri"/>
                <a:sym typeface="Calibri"/>
              </a:rPr>
              <a:t>QLEIX shows a Sharpe ratio of 0.76, reflecting an attractive risk-adjusted return profile for a long-short equity strategy. It suggests that QLEIX is well-managed and can provide value as part of a diversified strategy.</a:t>
            </a:r>
            <a:endParaRPr/>
          </a:p>
          <a:p>
            <a:pPr marL="457200" lvl="0" indent="-298450" algn="l" rtl="0">
              <a:lnSpc>
                <a:spcPct val="100000"/>
              </a:lnSpc>
              <a:spcBef>
                <a:spcPts val="0"/>
              </a:spcBef>
              <a:spcAft>
                <a:spcPts val="0"/>
              </a:spcAft>
              <a:buSzPts val="1100"/>
              <a:buChar char="●"/>
            </a:pPr>
            <a:r>
              <a:rPr lang="en-US" sz="1200" b="0">
                <a:latin typeface="Calibri"/>
                <a:ea typeface="Calibri"/>
                <a:cs typeface="Calibri"/>
                <a:sym typeface="Calibri"/>
              </a:rPr>
              <a:t>The Sharpe ratio for VASIX is lower (0.26), consistent with its conservative nature and lower expected returns, making it less favorable compared to other riskier assets.</a:t>
            </a:r>
            <a:endParaRPr/>
          </a:p>
          <a:p>
            <a:pPr marL="914400" lvl="1" indent="-228600" algn="l" rtl="0">
              <a:lnSpc>
                <a:spcPct val="100000"/>
              </a:lnSpc>
              <a:spcBef>
                <a:spcPts val="0"/>
              </a:spcBef>
              <a:spcAft>
                <a:spcPts val="0"/>
              </a:spcAft>
              <a:buSzPts val="1100"/>
              <a:buNone/>
            </a:pPr>
            <a:endParaRPr sz="1200" b="0">
              <a:latin typeface="Calibri"/>
              <a:ea typeface="Calibri"/>
              <a:cs typeface="Calibri"/>
              <a:sym typeface="Calibri"/>
            </a:endParaRPr>
          </a:p>
          <a:p>
            <a:pPr marL="158750" lvl="0" indent="0" algn="l" rtl="0">
              <a:lnSpc>
                <a:spcPct val="100000"/>
              </a:lnSpc>
              <a:spcBef>
                <a:spcPts val="0"/>
              </a:spcBef>
              <a:spcAft>
                <a:spcPts val="0"/>
              </a:spcAft>
              <a:buSzPts val="1100"/>
              <a:buNone/>
            </a:pPr>
            <a:r>
              <a:rPr lang="en-US" sz="1200" b="1">
                <a:latin typeface="Calibri"/>
                <a:ea typeface="Calibri"/>
                <a:cs typeface="Calibri"/>
                <a:sym typeface="Calibri"/>
              </a:rPr>
              <a:t>Sortino Ratio</a:t>
            </a:r>
            <a:endParaRPr/>
          </a:p>
          <a:p>
            <a:pPr marL="457200" lvl="0" indent="-298450" algn="l" rtl="0">
              <a:lnSpc>
                <a:spcPct val="100000"/>
              </a:lnSpc>
              <a:spcBef>
                <a:spcPts val="0"/>
              </a:spcBef>
              <a:spcAft>
                <a:spcPts val="0"/>
              </a:spcAft>
              <a:buSzPts val="1100"/>
              <a:buChar char="●"/>
            </a:pPr>
            <a:r>
              <a:rPr lang="en-US" sz="1200" b="0">
                <a:latin typeface="Calibri"/>
                <a:ea typeface="Calibri"/>
                <a:cs typeface="Calibri"/>
                <a:sym typeface="Calibri"/>
              </a:rPr>
              <a:t>The Sortino ratio paints a similar picture as the Sharpe ratio, with Bitcoin (BTC) having a higher value (0.67), indicating a favorable upside potential relative to downside risk. However, its extreme volatility still makes it a challenging asset for many investors.</a:t>
            </a:r>
            <a:endParaRPr/>
          </a:p>
          <a:p>
            <a:pPr marL="457200" lvl="0" indent="-298450" algn="l" rtl="0">
              <a:lnSpc>
                <a:spcPct val="100000"/>
              </a:lnSpc>
              <a:spcBef>
                <a:spcPts val="0"/>
              </a:spcBef>
              <a:spcAft>
                <a:spcPts val="0"/>
              </a:spcAft>
              <a:buSzPts val="1100"/>
              <a:buChar char="●"/>
            </a:pPr>
            <a:r>
              <a:rPr lang="en-US" sz="1200" b="0">
                <a:latin typeface="Calibri"/>
                <a:ea typeface="Calibri"/>
                <a:cs typeface="Calibri"/>
                <a:sym typeface="Calibri"/>
              </a:rPr>
              <a:t>QLEIX and IAU also have moderately high Sortino ratios, indicating effective downside risk control and aligning with their relatively lower drawdowns than other riskier assets like VIXM or ZROZ.</a:t>
            </a:r>
            <a:endParaRPr/>
          </a:p>
          <a:p>
            <a:pPr marL="457200" lvl="0" indent="-298450" algn="l" rtl="0">
              <a:lnSpc>
                <a:spcPct val="100000"/>
              </a:lnSpc>
              <a:spcBef>
                <a:spcPts val="0"/>
              </a:spcBef>
              <a:spcAft>
                <a:spcPts val="0"/>
              </a:spcAft>
              <a:buSzPts val="1100"/>
              <a:buChar char="●"/>
            </a:pPr>
            <a:r>
              <a:rPr lang="en-US" sz="1200" b="0">
                <a:latin typeface="Calibri"/>
                <a:ea typeface="Calibri"/>
                <a:cs typeface="Calibri"/>
                <a:sym typeface="Calibri"/>
              </a:rPr>
              <a:t>VASIX and other conservative assets have lower Sortino ratios, reflecting their limited upside, but their downside risk remains manageable.</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p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0" name="Google Shape;280;p4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200000"/>
              </a:lnSpc>
              <a:spcBef>
                <a:spcPts val="0"/>
              </a:spcBef>
              <a:spcAft>
                <a:spcPts val="0"/>
              </a:spcAft>
              <a:buSzPts val="1100"/>
              <a:buFont typeface="Arial"/>
              <a:buNone/>
            </a:pPr>
            <a:r>
              <a:rPr lang="en-US" sz="1200" b="1">
                <a:latin typeface="Calibri"/>
                <a:ea typeface="Calibri"/>
                <a:cs typeface="Calibri"/>
                <a:sym typeface="Calibri"/>
              </a:rPr>
              <a:t>Portfolio Weights and Concentration</a:t>
            </a:r>
            <a:endParaRPr sz="1200" b="1">
              <a:latin typeface="Arial"/>
              <a:ea typeface="Arial"/>
              <a:cs typeface="Arial"/>
              <a:sym typeface="Arial"/>
            </a:endParaRPr>
          </a:p>
          <a:p>
            <a:pPr marL="0" marR="0" lvl="0" indent="0" algn="l" rtl="0">
              <a:lnSpc>
                <a:spcPct val="200000"/>
              </a:lnSpc>
              <a:spcBef>
                <a:spcPts val="0"/>
              </a:spcBef>
              <a:spcAft>
                <a:spcPts val="0"/>
              </a:spcAft>
              <a:buSzPts val="1100"/>
              <a:buFont typeface="Arial"/>
              <a:buNone/>
            </a:pPr>
            <a:endParaRPr sz="1200">
              <a:latin typeface="Calibri"/>
              <a:ea typeface="Calibri"/>
              <a:cs typeface="Calibri"/>
              <a:sym typeface="Calibri"/>
            </a:endParaRPr>
          </a:p>
          <a:p>
            <a:pPr marL="0" marR="0" lvl="0" indent="0" algn="l" rtl="0">
              <a:lnSpc>
                <a:spcPct val="200000"/>
              </a:lnSpc>
              <a:spcBef>
                <a:spcPts val="0"/>
              </a:spcBef>
              <a:spcAft>
                <a:spcPts val="0"/>
              </a:spcAft>
              <a:buSzPts val="1100"/>
              <a:buFont typeface="Arial"/>
              <a:buNone/>
            </a:pPr>
            <a:r>
              <a:rPr lang="en-US" sz="1200">
                <a:latin typeface="Calibri"/>
                <a:ea typeface="Calibri"/>
                <a:cs typeface="Calibri"/>
                <a:sym typeface="Calibri"/>
              </a:rPr>
              <a:t>The portfolio weight allocation between Risk Parity, Minimum Variance, and Maximum Diversification has different approaches to risk management:</a:t>
            </a:r>
            <a:endParaRPr sz="1200">
              <a:latin typeface="Arial"/>
              <a:ea typeface="Arial"/>
              <a:cs typeface="Arial"/>
              <a:sym typeface="Arial"/>
            </a:endParaRPr>
          </a:p>
          <a:p>
            <a:pPr marL="0" marR="0" lvl="0" indent="0" algn="l" rtl="0">
              <a:lnSpc>
                <a:spcPct val="200000"/>
              </a:lnSpc>
              <a:spcBef>
                <a:spcPts val="0"/>
              </a:spcBef>
              <a:spcAft>
                <a:spcPts val="0"/>
              </a:spcAft>
              <a:buSzPts val="1100"/>
              <a:buFont typeface="Arial"/>
              <a:buNone/>
            </a:pPr>
            <a:endParaRPr sz="1200">
              <a:latin typeface="Calibri"/>
              <a:ea typeface="Calibri"/>
              <a:cs typeface="Calibri"/>
              <a:sym typeface="Calibri"/>
            </a:endParaRPr>
          </a:p>
          <a:p>
            <a:pPr marL="0" marR="0" lvl="0" indent="0" algn="l" rtl="0">
              <a:lnSpc>
                <a:spcPct val="200000"/>
              </a:lnSpc>
              <a:spcBef>
                <a:spcPts val="0"/>
              </a:spcBef>
              <a:spcAft>
                <a:spcPts val="0"/>
              </a:spcAft>
              <a:buSzPts val="1100"/>
              <a:buFont typeface="Arial"/>
              <a:buNone/>
            </a:pPr>
            <a:r>
              <a:rPr lang="en-US" sz="1200">
                <a:latin typeface="Calibri"/>
                <a:ea typeface="Calibri"/>
                <a:cs typeface="Calibri"/>
                <a:sym typeface="Calibri"/>
              </a:rPr>
              <a:t>Risk Parity focuses on balancing risk contributions across assets. The weights are distributed so that each asset's risk contribution is equal. This approach generally results in a more evenly distributed portfolio than minimum variance or maximum diversification, leading to a relatively lower concentration.</a:t>
            </a:r>
            <a:endParaRPr sz="1200">
              <a:latin typeface="Arial"/>
              <a:ea typeface="Arial"/>
              <a:cs typeface="Arial"/>
              <a:sym typeface="Arial"/>
            </a:endParaRPr>
          </a:p>
          <a:p>
            <a:pPr marL="0" marR="0" lvl="0" indent="0" algn="l" rtl="0">
              <a:lnSpc>
                <a:spcPct val="200000"/>
              </a:lnSpc>
              <a:spcBef>
                <a:spcPts val="0"/>
              </a:spcBef>
              <a:spcAft>
                <a:spcPts val="0"/>
              </a:spcAft>
              <a:buSzPts val="1100"/>
              <a:buFont typeface="Arial"/>
              <a:buNone/>
            </a:pPr>
            <a:endParaRPr sz="1200">
              <a:latin typeface="Calibri"/>
              <a:ea typeface="Calibri"/>
              <a:cs typeface="Calibri"/>
              <a:sym typeface="Calibri"/>
            </a:endParaRPr>
          </a:p>
          <a:p>
            <a:pPr marL="0" marR="0" lvl="0" indent="0" algn="l" rtl="0">
              <a:lnSpc>
                <a:spcPct val="200000"/>
              </a:lnSpc>
              <a:spcBef>
                <a:spcPts val="0"/>
              </a:spcBef>
              <a:spcAft>
                <a:spcPts val="0"/>
              </a:spcAft>
              <a:buSzPts val="1100"/>
              <a:buFont typeface="Arial"/>
              <a:buNone/>
            </a:pPr>
            <a:r>
              <a:rPr lang="en-US" sz="1200">
                <a:latin typeface="Calibri"/>
                <a:ea typeface="Calibri"/>
                <a:cs typeface="Calibri"/>
                <a:sym typeface="Calibri"/>
              </a:rPr>
              <a:t>Minimum Variance minimizes the portfolio’s overall risk, irrespective of asset returns. This excludes many assets from the portfolio, concentrating on those with the lowest risk. The technical report emphasizes that this portfolio lies on the efficient frontier’s leftmost tip and uses only a tiny proportion of the investable set due to constraints such as a long-only approach and shrinking beta thresholds (which excludes assets with high systematic risk. ​</a:t>
            </a:r>
            <a:endParaRPr sz="1200">
              <a:latin typeface="Arial"/>
              <a:ea typeface="Arial"/>
              <a:cs typeface="Arial"/>
              <a:sym typeface="Arial"/>
            </a:endParaRPr>
          </a:p>
          <a:p>
            <a:pPr marL="0" marR="0" lvl="0" indent="0" algn="l" rtl="0">
              <a:lnSpc>
                <a:spcPct val="200000"/>
              </a:lnSpc>
              <a:spcBef>
                <a:spcPts val="0"/>
              </a:spcBef>
              <a:spcAft>
                <a:spcPts val="0"/>
              </a:spcAft>
              <a:buSzPts val="1100"/>
              <a:buFont typeface="Arial"/>
              <a:buNone/>
            </a:pPr>
            <a:endParaRPr sz="1200">
              <a:latin typeface="Calibri"/>
              <a:ea typeface="Calibri"/>
              <a:cs typeface="Calibri"/>
              <a:sym typeface="Calibri"/>
            </a:endParaRPr>
          </a:p>
          <a:p>
            <a:pPr marL="0" marR="0" lvl="0" indent="0" algn="l" rtl="0">
              <a:lnSpc>
                <a:spcPct val="200000"/>
              </a:lnSpc>
              <a:spcBef>
                <a:spcPts val="0"/>
              </a:spcBef>
              <a:spcAft>
                <a:spcPts val="0"/>
              </a:spcAft>
              <a:buSzPts val="1100"/>
              <a:buFont typeface="Arial"/>
              <a:buNone/>
            </a:pPr>
            <a:r>
              <a:rPr lang="en-US" sz="1200">
                <a:latin typeface="Calibri"/>
                <a:ea typeface="Calibri"/>
                <a:cs typeface="Calibri"/>
                <a:sym typeface="Calibri"/>
              </a:rPr>
              <a:t>Maximum Diversification aims to maximize the diversification ratio, selecting assets that contribute most to diversification benefits. Weights are determined by a ratio of asset volatilities to overall portfolio risk, which results in an allocation that favors assets contributing the least to overall risk. It tends to employ more assets than the minimum-variance approach, providing a compromise between diversification and risk control.</a:t>
            </a:r>
            <a:endParaRPr sz="1200">
              <a:latin typeface="Arial"/>
              <a:ea typeface="Arial"/>
              <a:cs typeface="Arial"/>
              <a:sym typeface="Arial"/>
            </a:endParaRPr>
          </a:p>
          <a:p>
            <a:pPr marL="158750" lvl="0" indent="0" algn="l" rtl="0">
              <a:lnSpc>
                <a:spcPct val="100000"/>
              </a:lnSpc>
              <a:spcBef>
                <a:spcPts val="0"/>
              </a:spcBef>
              <a:spcAft>
                <a:spcPts val="0"/>
              </a:spcAft>
              <a:buSzPts val="1100"/>
              <a:buNone/>
            </a:pPr>
            <a:endParaRPr sz="1200" b="0">
              <a:latin typeface="Calibri"/>
              <a:ea typeface="Calibri"/>
              <a:cs typeface="Calibri"/>
              <a:sym typeface="Calibri"/>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p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6" name="Google Shape;286;p4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200000"/>
              </a:lnSpc>
              <a:spcBef>
                <a:spcPts val="0"/>
              </a:spcBef>
              <a:spcAft>
                <a:spcPts val="0"/>
              </a:spcAft>
              <a:buSzPts val="1100"/>
              <a:buNone/>
            </a:pPr>
            <a:r>
              <a:rPr lang="en-US" sz="1800" b="1">
                <a:latin typeface="Calibri"/>
                <a:ea typeface="Calibri"/>
                <a:cs typeface="Calibri"/>
                <a:sym typeface="Calibri"/>
              </a:rPr>
              <a:t>Risk Contribution</a:t>
            </a:r>
            <a:endParaRPr sz="1800" b="1">
              <a:latin typeface="Arial"/>
              <a:ea typeface="Arial"/>
              <a:cs typeface="Arial"/>
              <a:sym typeface="Arial"/>
            </a:endParaRPr>
          </a:p>
          <a:p>
            <a:pPr marL="0" marR="0" lvl="0" indent="0" algn="l" rtl="0">
              <a:lnSpc>
                <a:spcPct val="200000"/>
              </a:lnSpc>
              <a:spcBef>
                <a:spcPts val="0"/>
              </a:spcBef>
              <a:spcAft>
                <a:spcPts val="0"/>
              </a:spcAft>
              <a:buSzPts val="1100"/>
              <a:buNone/>
            </a:pPr>
            <a:endParaRPr sz="1800">
              <a:latin typeface="Arial"/>
              <a:ea typeface="Arial"/>
              <a:cs typeface="Arial"/>
              <a:sym typeface="Arial"/>
            </a:endParaRPr>
          </a:p>
          <a:p>
            <a:pPr marL="0" marR="0" lvl="0" indent="0" algn="l" rtl="0">
              <a:lnSpc>
                <a:spcPct val="200000"/>
              </a:lnSpc>
              <a:spcBef>
                <a:spcPts val="0"/>
              </a:spcBef>
              <a:spcAft>
                <a:spcPts val="0"/>
              </a:spcAft>
              <a:buSzPts val="1100"/>
              <a:buNone/>
            </a:pPr>
            <a:r>
              <a:rPr lang="en-US" sz="1800">
                <a:latin typeface="Calibri"/>
                <a:ea typeface="Calibri"/>
                <a:cs typeface="Calibri"/>
                <a:sym typeface="Calibri"/>
              </a:rPr>
              <a:t>The Risk Contribution Table shows how the portfolios achieve diversification</a:t>
            </a:r>
            <a:endParaRPr sz="1800">
              <a:latin typeface="Arial"/>
              <a:ea typeface="Arial"/>
              <a:cs typeface="Arial"/>
              <a:sym typeface="Arial"/>
            </a:endParaRPr>
          </a:p>
          <a:p>
            <a:pPr marL="0" marR="0" lvl="0" indent="0" algn="l" rtl="0">
              <a:lnSpc>
                <a:spcPct val="200000"/>
              </a:lnSpc>
              <a:spcBef>
                <a:spcPts val="0"/>
              </a:spcBef>
              <a:spcAft>
                <a:spcPts val="0"/>
              </a:spcAft>
              <a:buSzPts val="1100"/>
              <a:buNone/>
            </a:pPr>
            <a:endParaRPr sz="1800">
              <a:latin typeface="Calibri"/>
              <a:ea typeface="Calibri"/>
              <a:cs typeface="Calibri"/>
              <a:sym typeface="Calibri"/>
            </a:endParaRPr>
          </a:p>
          <a:p>
            <a:pPr marL="0" marR="0" lvl="0" indent="0" algn="l" rtl="0">
              <a:lnSpc>
                <a:spcPct val="200000"/>
              </a:lnSpc>
              <a:spcBef>
                <a:spcPts val="0"/>
              </a:spcBef>
              <a:spcAft>
                <a:spcPts val="0"/>
              </a:spcAft>
              <a:buSzPts val="1100"/>
              <a:buNone/>
            </a:pPr>
            <a:r>
              <a:rPr lang="en-US" sz="1800">
                <a:latin typeface="Calibri"/>
                <a:ea typeface="Calibri"/>
                <a:cs typeface="Calibri"/>
                <a:sym typeface="Calibri"/>
              </a:rPr>
              <a:t>In the risk parity approach, the contributions from each asset are more uniform, reflecting its aim to balance risk evenly.</a:t>
            </a:r>
            <a:endParaRPr sz="1800">
              <a:latin typeface="Arial"/>
              <a:ea typeface="Arial"/>
              <a:cs typeface="Arial"/>
              <a:sym typeface="Arial"/>
            </a:endParaRPr>
          </a:p>
          <a:p>
            <a:pPr marL="0" marR="0" lvl="0" indent="0" algn="l" rtl="0">
              <a:lnSpc>
                <a:spcPct val="200000"/>
              </a:lnSpc>
              <a:spcBef>
                <a:spcPts val="0"/>
              </a:spcBef>
              <a:spcAft>
                <a:spcPts val="0"/>
              </a:spcAft>
              <a:buSzPts val="1100"/>
              <a:buNone/>
            </a:pPr>
            <a:endParaRPr sz="1800">
              <a:latin typeface="Calibri"/>
              <a:ea typeface="Calibri"/>
              <a:cs typeface="Calibri"/>
              <a:sym typeface="Calibri"/>
            </a:endParaRPr>
          </a:p>
          <a:p>
            <a:pPr marL="0" marR="0" lvl="0" indent="0" algn="l" rtl="0">
              <a:lnSpc>
                <a:spcPct val="200000"/>
              </a:lnSpc>
              <a:spcBef>
                <a:spcPts val="0"/>
              </a:spcBef>
              <a:spcAft>
                <a:spcPts val="0"/>
              </a:spcAft>
              <a:buSzPts val="1100"/>
              <a:buNone/>
            </a:pPr>
            <a:r>
              <a:rPr lang="en-US" sz="1800">
                <a:latin typeface="Calibri"/>
                <a:ea typeface="Calibri"/>
                <a:cs typeface="Calibri"/>
                <a:sym typeface="Calibri"/>
              </a:rPr>
              <a:t>Minimum variance portfolios tend to be heavily skewed towards low-risk assets, resulting in uneven risk contributions, which also explains the higher portfolio concentration.</a:t>
            </a:r>
            <a:endParaRPr sz="1800">
              <a:latin typeface="Arial"/>
              <a:ea typeface="Arial"/>
              <a:cs typeface="Arial"/>
              <a:sym typeface="Arial"/>
            </a:endParaRPr>
          </a:p>
          <a:p>
            <a:pPr marL="0" marR="0" lvl="0" indent="0" algn="l" rtl="0">
              <a:lnSpc>
                <a:spcPct val="200000"/>
              </a:lnSpc>
              <a:spcBef>
                <a:spcPts val="0"/>
              </a:spcBef>
              <a:spcAft>
                <a:spcPts val="0"/>
              </a:spcAft>
              <a:buSzPts val="1100"/>
              <a:buNone/>
            </a:pPr>
            <a:endParaRPr sz="1800">
              <a:latin typeface="Calibri"/>
              <a:ea typeface="Calibri"/>
              <a:cs typeface="Calibri"/>
              <a:sym typeface="Calibri"/>
            </a:endParaRPr>
          </a:p>
          <a:p>
            <a:pPr marL="0" marR="0" lvl="0" indent="0" algn="l" rtl="0">
              <a:lnSpc>
                <a:spcPct val="200000"/>
              </a:lnSpc>
              <a:spcBef>
                <a:spcPts val="0"/>
              </a:spcBef>
              <a:spcAft>
                <a:spcPts val="0"/>
              </a:spcAft>
              <a:buSzPts val="1100"/>
              <a:buNone/>
            </a:pPr>
            <a:r>
              <a:rPr lang="en-US" sz="1800">
                <a:latin typeface="Calibri"/>
                <a:ea typeface="Calibri"/>
                <a:cs typeface="Calibri"/>
                <a:sym typeface="Calibri"/>
              </a:rPr>
              <a:t>Maximum diversification aims to reduce correlations among assets, resulting in weights proportional to each asset's ability to diversify risk rather than its volatility.</a:t>
            </a:r>
            <a:endParaRPr sz="1800">
              <a:latin typeface="Arial"/>
              <a:ea typeface="Arial"/>
              <a:cs typeface="Arial"/>
              <a:sym typeface="Arial"/>
            </a:endParaRPr>
          </a:p>
          <a:p>
            <a:pPr marL="158750" lvl="0" indent="0" algn="l" rtl="0">
              <a:lnSpc>
                <a:spcPct val="100000"/>
              </a:lnSpc>
              <a:spcBef>
                <a:spcPts val="0"/>
              </a:spcBef>
              <a:spcAft>
                <a:spcPts val="0"/>
              </a:spcAft>
              <a:buSzPts val="1100"/>
              <a:buNone/>
            </a:pPr>
            <a:endParaRPr sz="1200" b="0">
              <a:latin typeface="Calibri"/>
              <a:ea typeface="Calibri"/>
              <a:cs typeface="Calibri"/>
              <a:sym typeface="Calibri"/>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p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2" name="Google Shape;292;p4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200000"/>
              </a:lnSpc>
              <a:spcBef>
                <a:spcPts val="0"/>
              </a:spcBef>
              <a:spcAft>
                <a:spcPts val="0"/>
              </a:spcAft>
              <a:buSzPts val="1100"/>
              <a:buFont typeface="Arial"/>
              <a:buNone/>
            </a:pPr>
            <a:r>
              <a:rPr lang="en-US" sz="1800">
                <a:latin typeface="Calibri"/>
                <a:ea typeface="Calibri"/>
                <a:cs typeface="Calibri"/>
                <a:sym typeface="Calibri"/>
              </a:rPr>
              <a:t>Performance Metrics</a:t>
            </a:r>
            <a:endParaRPr/>
          </a:p>
          <a:p>
            <a:pPr marL="0" marR="0" lvl="0" indent="0" algn="l" rtl="0">
              <a:lnSpc>
                <a:spcPct val="200000"/>
              </a:lnSpc>
              <a:spcBef>
                <a:spcPts val="0"/>
              </a:spcBef>
              <a:spcAft>
                <a:spcPts val="0"/>
              </a:spcAft>
              <a:buSzPts val="1100"/>
              <a:buFont typeface="Arial"/>
              <a:buNone/>
            </a:pPr>
            <a:endParaRPr sz="1800">
              <a:latin typeface="Arial"/>
              <a:ea typeface="Arial"/>
              <a:cs typeface="Arial"/>
              <a:sym typeface="Arial"/>
            </a:endParaRPr>
          </a:p>
          <a:p>
            <a:pPr marL="0" marR="0" lvl="0" indent="0" algn="l" rtl="0">
              <a:lnSpc>
                <a:spcPct val="200000"/>
              </a:lnSpc>
              <a:spcBef>
                <a:spcPts val="0"/>
              </a:spcBef>
              <a:spcAft>
                <a:spcPts val="0"/>
              </a:spcAft>
              <a:buSzPts val="1000"/>
              <a:buFont typeface="Arial"/>
              <a:buNone/>
            </a:pPr>
            <a:r>
              <a:rPr lang="en-US" sz="1800">
                <a:latin typeface="Calibri"/>
                <a:ea typeface="Calibri"/>
                <a:cs typeface="Calibri"/>
                <a:sym typeface="Calibri"/>
              </a:rPr>
              <a:t>Regarding performance, Risk Parity shows the highest CAGR (5.38%) and lowest maximum drawdown (-2.87%) compared to other strategies, consistent with its objective of balancing risk and potentially avoiding concentration in highly volatile assets.</a:t>
            </a:r>
            <a:endParaRPr sz="1800">
              <a:latin typeface="Arial"/>
              <a:ea typeface="Arial"/>
              <a:cs typeface="Arial"/>
              <a:sym typeface="Arial"/>
            </a:endParaRPr>
          </a:p>
          <a:p>
            <a:pPr marL="0" marR="0" lvl="0" indent="0" algn="l" rtl="0">
              <a:lnSpc>
                <a:spcPct val="200000"/>
              </a:lnSpc>
              <a:spcBef>
                <a:spcPts val="0"/>
              </a:spcBef>
              <a:spcAft>
                <a:spcPts val="0"/>
              </a:spcAft>
              <a:buSzPts val="1000"/>
              <a:buFont typeface="Arial"/>
              <a:buNone/>
            </a:pPr>
            <a:endParaRPr sz="1800">
              <a:latin typeface="Calibri"/>
              <a:ea typeface="Calibri"/>
              <a:cs typeface="Calibri"/>
              <a:sym typeface="Calibri"/>
            </a:endParaRPr>
          </a:p>
          <a:p>
            <a:pPr marL="0" marR="0" lvl="0" indent="0" algn="l" rtl="0">
              <a:lnSpc>
                <a:spcPct val="200000"/>
              </a:lnSpc>
              <a:spcBef>
                <a:spcPts val="0"/>
              </a:spcBef>
              <a:spcAft>
                <a:spcPts val="0"/>
              </a:spcAft>
              <a:buSzPts val="1000"/>
              <a:buFont typeface="Arial"/>
              <a:buNone/>
            </a:pPr>
            <a:r>
              <a:rPr lang="en-US" sz="1800">
                <a:latin typeface="Calibri"/>
                <a:ea typeface="Calibri"/>
                <a:cs typeface="Calibri"/>
                <a:sym typeface="Calibri"/>
              </a:rPr>
              <a:t>Minimum Variance has the lowest standard deviation (2.35%) and a relatively low CAGR (4.66%), indicating that while it successfully minimizes risk, it may also sacrifice potential returns.</a:t>
            </a:r>
            <a:endParaRPr sz="1800">
              <a:latin typeface="Arial"/>
              <a:ea typeface="Arial"/>
              <a:cs typeface="Arial"/>
              <a:sym typeface="Arial"/>
            </a:endParaRPr>
          </a:p>
          <a:p>
            <a:pPr marL="0" marR="0" lvl="0" indent="0" algn="l" rtl="0">
              <a:lnSpc>
                <a:spcPct val="200000"/>
              </a:lnSpc>
              <a:spcBef>
                <a:spcPts val="0"/>
              </a:spcBef>
              <a:spcAft>
                <a:spcPts val="0"/>
              </a:spcAft>
              <a:buSzPts val="1000"/>
              <a:buFont typeface="Arial"/>
              <a:buNone/>
            </a:pPr>
            <a:endParaRPr sz="1800">
              <a:latin typeface="Calibri"/>
              <a:ea typeface="Calibri"/>
              <a:cs typeface="Calibri"/>
              <a:sym typeface="Calibri"/>
            </a:endParaRPr>
          </a:p>
          <a:p>
            <a:pPr marL="0" marR="0" lvl="0" indent="0" algn="l" rtl="0">
              <a:lnSpc>
                <a:spcPct val="200000"/>
              </a:lnSpc>
              <a:spcBef>
                <a:spcPts val="0"/>
              </a:spcBef>
              <a:spcAft>
                <a:spcPts val="0"/>
              </a:spcAft>
              <a:buSzPts val="1000"/>
              <a:buFont typeface="Arial"/>
              <a:buNone/>
            </a:pPr>
            <a:r>
              <a:rPr lang="en-US" sz="1800">
                <a:latin typeface="Calibri"/>
                <a:ea typeface="Calibri"/>
                <a:cs typeface="Calibri"/>
                <a:sym typeface="Calibri"/>
              </a:rPr>
              <a:t>Maximum Diversification sits between the two, providing a reasonable balance between CAGR and volatility (4.71% and 2.61%, respectively). It is designed to provide better returns than a purely minimum-variance approach while reducing risk through diversification benefits.</a:t>
            </a:r>
            <a:endParaRPr sz="1800">
              <a:latin typeface="Arial"/>
              <a:ea typeface="Arial"/>
              <a:cs typeface="Arial"/>
              <a:sym typeface="Arial"/>
            </a:endParaRPr>
          </a:p>
          <a:p>
            <a:pPr marL="158750" lvl="0" indent="0" algn="l" rtl="0">
              <a:lnSpc>
                <a:spcPct val="100000"/>
              </a:lnSpc>
              <a:spcBef>
                <a:spcPts val="0"/>
              </a:spcBef>
              <a:spcAft>
                <a:spcPts val="0"/>
              </a:spcAft>
              <a:buSzPts val="1100"/>
              <a:buNone/>
            </a:pPr>
            <a:endParaRPr sz="1200" b="0">
              <a:latin typeface="Calibri"/>
              <a:ea typeface="Calibri"/>
              <a:cs typeface="Calibri"/>
              <a:sym typeface="Calibri"/>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p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8" name="Google Shape;298;p4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endParaRPr sz="1200" b="0">
              <a:latin typeface="Calibri"/>
              <a:ea typeface="Calibri"/>
              <a:cs typeface="Calibri"/>
              <a:sym typeface="Calibri"/>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p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4" name="Google Shape;304;p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200000"/>
              </a:lnSpc>
              <a:spcBef>
                <a:spcPts val="0"/>
              </a:spcBef>
              <a:spcAft>
                <a:spcPts val="0"/>
              </a:spcAft>
              <a:buSzPts val="1100"/>
              <a:buNone/>
            </a:pPr>
            <a:r>
              <a:rPr lang="en-US" sz="1200" b="1">
                <a:latin typeface="Calibri"/>
                <a:ea typeface="Calibri"/>
                <a:cs typeface="Calibri"/>
                <a:sym typeface="Calibri"/>
              </a:rPr>
              <a:t>Regression Results</a:t>
            </a:r>
            <a:endParaRPr/>
          </a:p>
          <a:p>
            <a:pPr marL="0" marR="0" lvl="0" indent="0" algn="l" rtl="0">
              <a:lnSpc>
                <a:spcPct val="200000"/>
              </a:lnSpc>
              <a:spcBef>
                <a:spcPts val="0"/>
              </a:spcBef>
              <a:spcAft>
                <a:spcPts val="0"/>
              </a:spcAft>
              <a:buSzPts val="1100"/>
              <a:buNone/>
            </a:pPr>
            <a:endParaRPr sz="1200">
              <a:latin typeface="Calibri"/>
              <a:ea typeface="Calibri"/>
              <a:cs typeface="Calibri"/>
              <a:sym typeface="Calibri"/>
            </a:endParaRPr>
          </a:p>
          <a:p>
            <a:pPr marL="0" marR="0" lvl="0" indent="0" algn="l" rtl="0">
              <a:lnSpc>
                <a:spcPct val="200000"/>
              </a:lnSpc>
              <a:spcBef>
                <a:spcPts val="0"/>
              </a:spcBef>
              <a:spcAft>
                <a:spcPts val="0"/>
              </a:spcAft>
              <a:buSzPts val="1100"/>
              <a:buNone/>
            </a:pPr>
            <a:r>
              <a:rPr lang="en-US" sz="1200">
                <a:latin typeface="Calibri"/>
                <a:ea typeface="Calibri"/>
                <a:cs typeface="Calibri"/>
                <a:sym typeface="Calibri"/>
              </a:rPr>
              <a:t>The Regression Analysis Table reveals that the intercepts for all three portfolios are statistically significant, indicating potential alpha relative to the benchmark (VASIX).</a:t>
            </a:r>
            <a:endParaRPr/>
          </a:p>
          <a:p>
            <a:pPr marL="0" marR="0" lvl="0" indent="0" algn="l" rtl="0">
              <a:lnSpc>
                <a:spcPct val="200000"/>
              </a:lnSpc>
              <a:spcBef>
                <a:spcPts val="0"/>
              </a:spcBef>
              <a:spcAft>
                <a:spcPts val="0"/>
              </a:spcAft>
              <a:buSzPts val="1100"/>
              <a:buNone/>
            </a:pPr>
            <a:endParaRPr sz="1200">
              <a:latin typeface="Calibri"/>
              <a:ea typeface="Calibri"/>
              <a:cs typeface="Calibri"/>
              <a:sym typeface="Calibri"/>
            </a:endParaRPr>
          </a:p>
          <a:p>
            <a:pPr marL="0" marR="0" lvl="0" indent="0" algn="l" rtl="0">
              <a:lnSpc>
                <a:spcPct val="200000"/>
              </a:lnSpc>
              <a:spcBef>
                <a:spcPts val="0"/>
              </a:spcBef>
              <a:spcAft>
                <a:spcPts val="0"/>
              </a:spcAft>
              <a:buSzPts val="1100"/>
              <a:buNone/>
            </a:pPr>
            <a:r>
              <a:rPr lang="en-US" sz="1200">
                <a:latin typeface="Calibri"/>
                <a:ea typeface="Calibri"/>
                <a:cs typeface="Calibri"/>
                <a:sym typeface="Calibri"/>
              </a:rPr>
              <a:t>Risk Parity has a beta of 0.08, suggesting it is less prone to market movements than other portfolios. This makes it an appealing option for risk-averse investors.</a:t>
            </a:r>
            <a:endParaRPr/>
          </a:p>
          <a:p>
            <a:pPr marL="0" marR="0" lvl="0" indent="0" algn="l" rtl="0">
              <a:lnSpc>
                <a:spcPct val="200000"/>
              </a:lnSpc>
              <a:spcBef>
                <a:spcPts val="0"/>
              </a:spcBef>
              <a:spcAft>
                <a:spcPts val="0"/>
              </a:spcAft>
              <a:buSzPts val="1100"/>
              <a:buNone/>
            </a:pPr>
            <a:endParaRPr sz="1200">
              <a:latin typeface="Calibri"/>
              <a:ea typeface="Calibri"/>
              <a:cs typeface="Calibri"/>
              <a:sym typeface="Calibri"/>
            </a:endParaRPr>
          </a:p>
          <a:p>
            <a:pPr marL="0" marR="0" lvl="0" indent="0" algn="l" rtl="0">
              <a:lnSpc>
                <a:spcPct val="200000"/>
              </a:lnSpc>
              <a:spcBef>
                <a:spcPts val="0"/>
              </a:spcBef>
              <a:spcAft>
                <a:spcPts val="0"/>
              </a:spcAft>
              <a:buSzPts val="1100"/>
              <a:buNone/>
            </a:pPr>
            <a:r>
              <a:rPr lang="en-US" sz="1200">
                <a:latin typeface="Calibri"/>
                <a:ea typeface="Calibri"/>
                <a:cs typeface="Calibri"/>
                <a:sym typeface="Calibri"/>
              </a:rPr>
              <a:t>The Maximum Diversification portfolio exhibits a higher beta (0.11) than the other two, aligning with its approach to seeking diversification while tolerating higher market sensitivity.</a:t>
            </a:r>
            <a:endParaRPr/>
          </a:p>
          <a:p>
            <a:pPr marL="0" marR="0" lvl="0" indent="0" algn="l" rtl="0">
              <a:lnSpc>
                <a:spcPct val="200000"/>
              </a:lnSpc>
              <a:spcBef>
                <a:spcPts val="0"/>
              </a:spcBef>
              <a:spcAft>
                <a:spcPts val="0"/>
              </a:spcAft>
              <a:buSzPts val="1100"/>
              <a:buFont typeface="Arial"/>
              <a:buNone/>
            </a:pPr>
            <a:r>
              <a:rPr lang="en-US" sz="1200">
                <a:latin typeface="Calibri"/>
                <a:ea typeface="Calibri"/>
                <a:cs typeface="Calibri"/>
                <a:sym typeface="Calibri"/>
              </a:rPr>
              <a:t>Limitations and Considerations</a:t>
            </a:r>
            <a:endParaRPr/>
          </a:p>
          <a:p>
            <a:pPr marL="0" marR="0" lvl="0" indent="0" algn="l" rtl="0">
              <a:lnSpc>
                <a:spcPct val="200000"/>
              </a:lnSpc>
              <a:spcBef>
                <a:spcPts val="0"/>
              </a:spcBef>
              <a:spcAft>
                <a:spcPts val="0"/>
              </a:spcAft>
              <a:buSzPts val="1100"/>
              <a:buFont typeface="Arial"/>
              <a:buNone/>
            </a:pPr>
            <a:endParaRPr sz="1200">
              <a:latin typeface="Calibri"/>
              <a:ea typeface="Calibri"/>
              <a:cs typeface="Calibri"/>
              <a:sym typeface="Calibri"/>
            </a:endParaRPr>
          </a:p>
          <a:p>
            <a:pPr marL="0" marR="0" lvl="0" indent="0" algn="l" rtl="0">
              <a:lnSpc>
                <a:spcPct val="200000"/>
              </a:lnSpc>
              <a:spcBef>
                <a:spcPts val="0"/>
              </a:spcBef>
              <a:spcAft>
                <a:spcPts val="0"/>
              </a:spcAft>
              <a:buSzPts val="1100"/>
              <a:buFont typeface="Arial"/>
              <a:buNone/>
            </a:pPr>
            <a:r>
              <a:rPr lang="en-US" sz="1200" b="1">
                <a:latin typeface="Calibri"/>
                <a:ea typeface="Calibri"/>
                <a:cs typeface="Calibri"/>
                <a:sym typeface="Calibri"/>
              </a:rPr>
              <a:t>Data Limitations and Specific Timeframes</a:t>
            </a:r>
            <a:endParaRPr/>
          </a:p>
          <a:p>
            <a:pPr marL="0" marR="0" lvl="0" indent="0" algn="l" rtl="0">
              <a:lnSpc>
                <a:spcPct val="200000"/>
              </a:lnSpc>
              <a:spcBef>
                <a:spcPts val="0"/>
              </a:spcBef>
              <a:spcAft>
                <a:spcPts val="0"/>
              </a:spcAft>
              <a:buSzPts val="1100"/>
              <a:buFont typeface="Arial"/>
              <a:buNone/>
            </a:pPr>
            <a:r>
              <a:rPr lang="en-US" sz="1200">
                <a:latin typeface="Calibri"/>
                <a:ea typeface="Calibri"/>
                <a:cs typeface="Calibri"/>
                <a:sym typeface="Calibri"/>
              </a:rPr>
              <a:t>The results are subject to the characteristics of the underlying asset set and the particular timeframe used in the analysis. Different market environments might yield different results, especially for Minimum Variance portfolios that rely on historical correlations and volatilities that can shift dramatically.</a:t>
            </a:r>
            <a:endParaRPr/>
          </a:p>
          <a:p>
            <a:pPr marL="0" marR="0" lvl="0" indent="0" algn="l" rtl="0">
              <a:lnSpc>
                <a:spcPct val="200000"/>
              </a:lnSpc>
              <a:spcBef>
                <a:spcPts val="0"/>
              </a:spcBef>
              <a:spcAft>
                <a:spcPts val="0"/>
              </a:spcAft>
              <a:buSzPts val="1100"/>
              <a:buFont typeface="Arial"/>
              <a:buNone/>
            </a:pPr>
            <a:endParaRPr sz="1200">
              <a:latin typeface="Calibri"/>
              <a:ea typeface="Calibri"/>
              <a:cs typeface="Calibri"/>
              <a:sym typeface="Calibri"/>
            </a:endParaRPr>
          </a:p>
          <a:p>
            <a:pPr marL="0" marR="0" lvl="0" indent="0" algn="l" rtl="0">
              <a:lnSpc>
                <a:spcPct val="200000"/>
              </a:lnSpc>
              <a:spcBef>
                <a:spcPts val="0"/>
              </a:spcBef>
              <a:spcAft>
                <a:spcPts val="0"/>
              </a:spcAft>
              <a:buSzPts val="1100"/>
              <a:buFont typeface="Arial"/>
              <a:buNone/>
            </a:pPr>
            <a:r>
              <a:rPr lang="en-US" sz="1200" b="1">
                <a:latin typeface="Calibri"/>
                <a:ea typeface="Calibri"/>
                <a:cs typeface="Calibri"/>
                <a:sym typeface="Calibri"/>
              </a:rPr>
              <a:t>Model Assumptions</a:t>
            </a:r>
            <a:endParaRPr/>
          </a:p>
          <a:p>
            <a:pPr marL="171450" marR="0" lvl="0" indent="-171450" algn="l" rtl="0">
              <a:lnSpc>
                <a:spcPct val="200000"/>
              </a:lnSpc>
              <a:spcBef>
                <a:spcPts val="0"/>
              </a:spcBef>
              <a:spcAft>
                <a:spcPts val="0"/>
              </a:spcAft>
              <a:buSzPts val="1100"/>
              <a:buChar char="●"/>
            </a:pPr>
            <a:r>
              <a:rPr lang="en-US" sz="1200">
                <a:latin typeface="Calibri"/>
                <a:ea typeface="Calibri"/>
                <a:cs typeface="Calibri"/>
                <a:sym typeface="Calibri"/>
              </a:rPr>
              <a:t>The portfolios are optimized under certain assumptions, such as constant asset covariance and using historical returns for risk estimation. These assumptions may not hold in periods of extreme market stress, leading to deviations from the expected portfolio performance.</a:t>
            </a:r>
            <a:endParaRPr/>
          </a:p>
          <a:p>
            <a:pPr marL="171450" marR="0" lvl="0" indent="-171450" algn="l" rtl="0">
              <a:lnSpc>
                <a:spcPct val="200000"/>
              </a:lnSpc>
              <a:spcBef>
                <a:spcPts val="0"/>
              </a:spcBef>
              <a:spcAft>
                <a:spcPts val="0"/>
              </a:spcAft>
              <a:buSzPts val="1100"/>
              <a:buChar char="●"/>
            </a:pPr>
            <a:r>
              <a:rPr lang="en-US" sz="1200">
                <a:latin typeface="Calibri"/>
                <a:ea typeface="Calibri"/>
                <a:cs typeface="Calibri"/>
                <a:sym typeface="Calibri"/>
              </a:rPr>
              <a:t>For example, the Risk Parity approach, while robust during normal market conditions, could be vulnerable to extreme changes in correlation structures across assets, which might cause the intended balance of risk contributions to become less effective.</a:t>
            </a:r>
            <a:endParaRPr/>
          </a:p>
          <a:p>
            <a:pPr marL="0" marR="0" lvl="0" indent="0" algn="l" rtl="0">
              <a:lnSpc>
                <a:spcPct val="200000"/>
              </a:lnSpc>
              <a:spcBef>
                <a:spcPts val="0"/>
              </a:spcBef>
              <a:spcAft>
                <a:spcPts val="0"/>
              </a:spcAft>
              <a:buSzPts val="1100"/>
              <a:buFont typeface="Arial"/>
              <a:buNone/>
            </a:pPr>
            <a:endParaRPr sz="1200">
              <a:latin typeface="Calibri"/>
              <a:ea typeface="Calibri"/>
              <a:cs typeface="Calibri"/>
              <a:sym typeface="Calibri"/>
            </a:endParaRPr>
          </a:p>
          <a:p>
            <a:pPr marL="0" marR="0" lvl="0" indent="0" algn="l" rtl="0">
              <a:lnSpc>
                <a:spcPct val="200000"/>
              </a:lnSpc>
              <a:spcBef>
                <a:spcPts val="0"/>
              </a:spcBef>
              <a:spcAft>
                <a:spcPts val="0"/>
              </a:spcAft>
              <a:buSzPts val="1100"/>
              <a:buNone/>
            </a:pPr>
            <a:endParaRPr sz="1200">
              <a:latin typeface="Calibri"/>
              <a:ea typeface="Calibri"/>
              <a:cs typeface="Calibri"/>
              <a:sym typeface="Calibri"/>
            </a:endParaRPr>
          </a:p>
          <a:p>
            <a:pPr marL="0" marR="0" lvl="0" indent="0" algn="l" rtl="0">
              <a:lnSpc>
                <a:spcPct val="200000"/>
              </a:lnSpc>
              <a:spcBef>
                <a:spcPts val="0"/>
              </a:spcBef>
              <a:spcAft>
                <a:spcPts val="0"/>
              </a:spcAft>
              <a:buSzPts val="1100"/>
              <a:buNone/>
            </a:pPr>
            <a:endParaRPr sz="1200">
              <a:latin typeface="Calibri"/>
              <a:ea typeface="Calibri"/>
              <a:cs typeface="Calibri"/>
              <a:sym typeface="Calibri"/>
            </a:endParaRPr>
          </a:p>
          <a:p>
            <a:pPr marL="158750" lvl="0" indent="0" algn="l" rtl="0">
              <a:lnSpc>
                <a:spcPct val="100000"/>
              </a:lnSpc>
              <a:spcBef>
                <a:spcPts val="0"/>
              </a:spcBef>
              <a:spcAft>
                <a:spcPts val="0"/>
              </a:spcAft>
              <a:buSzPts val="1100"/>
              <a:buNone/>
            </a:pPr>
            <a:endParaRPr sz="1200" b="0">
              <a:latin typeface="Calibri"/>
              <a:ea typeface="Calibri"/>
              <a:cs typeface="Calibri"/>
              <a:sym typeface="Calibri"/>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9" name="Google Shape;79;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p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0" name="Google Shape;310;p5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r>
              <a:rPr lang="en-US" sz="1200">
                <a:latin typeface="Calibri"/>
                <a:ea typeface="Calibri"/>
                <a:cs typeface="Calibri"/>
                <a:sym typeface="Calibri"/>
              </a:rPr>
              <a:t>Betas (𝛽1,𝛽2,𝛽3) represent the asset’s sensitivity to each factor. </a:t>
            </a:r>
            <a:endParaRPr/>
          </a:p>
          <a:p>
            <a:pPr marL="158750" lvl="0" indent="0" algn="l" rtl="0">
              <a:lnSpc>
                <a:spcPct val="100000"/>
              </a:lnSpc>
              <a:spcBef>
                <a:spcPts val="0"/>
              </a:spcBef>
              <a:spcAft>
                <a:spcPts val="0"/>
              </a:spcAft>
              <a:buSzPts val="1100"/>
              <a:buNone/>
            </a:pPr>
            <a:endParaRPr sz="1200">
              <a:latin typeface="Calibri"/>
              <a:ea typeface="Calibri"/>
              <a:cs typeface="Calibri"/>
              <a:sym typeface="Calibri"/>
            </a:endParaRPr>
          </a:p>
          <a:p>
            <a:pPr marL="158750" lvl="0" indent="0" algn="l" rtl="0">
              <a:lnSpc>
                <a:spcPct val="100000"/>
              </a:lnSpc>
              <a:spcBef>
                <a:spcPts val="0"/>
              </a:spcBef>
              <a:spcAft>
                <a:spcPts val="0"/>
              </a:spcAft>
              <a:buSzPts val="1100"/>
              <a:buNone/>
            </a:pPr>
            <a:r>
              <a:rPr lang="en-US" sz="1200">
                <a:latin typeface="Calibri"/>
                <a:ea typeface="Calibri"/>
                <a:cs typeface="Calibri"/>
                <a:sym typeface="Calibri"/>
              </a:rPr>
              <a:t>A high 𝛽1 (market) means the asset is strongly correlated with market movements. </a:t>
            </a:r>
            <a:endParaRPr/>
          </a:p>
          <a:p>
            <a:pPr marL="158750" lvl="0" indent="0" algn="l" rtl="0">
              <a:lnSpc>
                <a:spcPct val="100000"/>
              </a:lnSpc>
              <a:spcBef>
                <a:spcPts val="0"/>
              </a:spcBef>
              <a:spcAft>
                <a:spcPts val="0"/>
              </a:spcAft>
              <a:buSzPts val="1100"/>
              <a:buNone/>
            </a:pPr>
            <a:endParaRPr sz="1200">
              <a:latin typeface="Calibri"/>
              <a:ea typeface="Calibri"/>
              <a:cs typeface="Calibri"/>
              <a:sym typeface="Calibri"/>
            </a:endParaRPr>
          </a:p>
          <a:p>
            <a:pPr marL="158750" lvl="0" indent="0" algn="l" rtl="0">
              <a:lnSpc>
                <a:spcPct val="100000"/>
              </a:lnSpc>
              <a:spcBef>
                <a:spcPts val="0"/>
              </a:spcBef>
              <a:spcAft>
                <a:spcPts val="0"/>
              </a:spcAft>
              <a:buSzPts val="1100"/>
              <a:buNone/>
            </a:pPr>
            <a:r>
              <a:rPr lang="en-US" sz="1200">
                <a:latin typeface="Calibri"/>
                <a:ea typeface="Calibri"/>
                <a:cs typeface="Calibri"/>
                <a:sym typeface="Calibri"/>
              </a:rPr>
              <a:t>A positive 𝛽2 (SMB) means the asset has small-cap exposure. </a:t>
            </a:r>
            <a:endParaRPr/>
          </a:p>
          <a:p>
            <a:pPr marL="158750" lvl="0" indent="0" algn="l" rtl="0">
              <a:lnSpc>
                <a:spcPct val="100000"/>
              </a:lnSpc>
              <a:spcBef>
                <a:spcPts val="0"/>
              </a:spcBef>
              <a:spcAft>
                <a:spcPts val="0"/>
              </a:spcAft>
              <a:buSzPts val="1100"/>
              <a:buNone/>
            </a:pPr>
            <a:endParaRPr sz="1200">
              <a:latin typeface="Calibri"/>
              <a:ea typeface="Calibri"/>
              <a:cs typeface="Calibri"/>
              <a:sym typeface="Calibri"/>
            </a:endParaRPr>
          </a:p>
          <a:p>
            <a:pPr marL="158750" lvl="0" indent="0" algn="l" rtl="0">
              <a:lnSpc>
                <a:spcPct val="100000"/>
              </a:lnSpc>
              <a:spcBef>
                <a:spcPts val="0"/>
              </a:spcBef>
              <a:spcAft>
                <a:spcPts val="0"/>
              </a:spcAft>
              <a:buSzPts val="1100"/>
              <a:buNone/>
            </a:pPr>
            <a:r>
              <a:rPr lang="en-US" sz="1200">
                <a:latin typeface="Calibri"/>
                <a:ea typeface="Calibri"/>
                <a:cs typeface="Calibri"/>
                <a:sym typeface="Calibri"/>
              </a:rPr>
              <a:t>A positive β3 (HML) means the asset has exposure to value stocks.</a:t>
            </a:r>
            <a:endParaRPr/>
          </a:p>
          <a:p>
            <a:pPr marL="158750" lvl="0" indent="0" algn="l" rtl="0">
              <a:lnSpc>
                <a:spcPct val="100000"/>
              </a:lnSpc>
              <a:spcBef>
                <a:spcPts val="0"/>
              </a:spcBef>
              <a:spcAft>
                <a:spcPts val="0"/>
              </a:spcAft>
              <a:buSzPts val="1100"/>
              <a:buNone/>
            </a:pPr>
            <a:endParaRPr sz="1200" b="0">
              <a:latin typeface="Calibri"/>
              <a:ea typeface="Calibri"/>
              <a:cs typeface="Calibri"/>
              <a:sym typeface="Calibri"/>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6" name="Google Shape;316;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200000"/>
              </a:lnSpc>
              <a:spcBef>
                <a:spcPts val="0"/>
              </a:spcBef>
              <a:spcAft>
                <a:spcPts val="0"/>
              </a:spcAft>
              <a:buSzPts val="1100"/>
              <a:buNone/>
            </a:pPr>
            <a:r>
              <a:rPr lang="en-US" sz="1800" b="1">
                <a:latin typeface="Calibri"/>
                <a:ea typeface="Calibri"/>
                <a:cs typeface="Calibri"/>
                <a:sym typeface="Calibri"/>
              </a:rPr>
              <a:t>Risk Contribution</a:t>
            </a:r>
            <a:endParaRPr sz="1800" b="1">
              <a:latin typeface="Arial"/>
              <a:ea typeface="Arial"/>
              <a:cs typeface="Arial"/>
              <a:sym typeface="Arial"/>
            </a:endParaRPr>
          </a:p>
          <a:p>
            <a:pPr marL="0" marR="0" lvl="0" indent="0" algn="l" rtl="0">
              <a:lnSpc>
                <a:spcPct val="200000"/>
              </a:lnSpc>
              <a:spcBef>
                <a:spcPts val="0"/>
              </a:spcBef>
              <a:spcAft>
                <a:spcPts val="0"/>
              </a:spcAft>
              <a:buSzPts val="1100"/>
              <a:buNone/>
            </a:pPr>
            <a:endParaRPr sz="1800">
              <a:latin typeface="Arial"/>
              <a:ea typeface="Arial"/>
              <a:cs typeface="Arial"/>
              <a:sym typeface="Arial"/>
            </a:endParaRPr>
          </a:p>
          <a:p>
            <a:pPr marL="0" marR="0" lvl="0" indent="0" algn="l" rtl="0">
              <a:lnSpc>
                <a:spcPct val="200000"/>
              </a:lnSpc>
              <a:spcBef>
                <a:spcPts val="0"/>
              </a:spcBef>
              <a:spcAft>
                <a:spcPts val="0"/>
              </a:spcAft>
              <a:buSzPts val="1100"/>
              <a:buNone/>
            </a:pPr>
            <a:r>
              <a:rPr lang="en-US" sz="1800">
                <a:latin typeface="Calibri"/>
                <a:ea typeface="Calibri"/>
                <a:cs typeface="Calibri"/>
                <a:sym typeface="Calibri"/>
              </a:rPr>
              <a:t>The Risk Contribution Table shows how the portfolios achieve diversification</a:t>
            </a:r>
            <a:endParaRPr sz="1800">
              <a:latin typeface="Arial"/>
              <a:ea typeface="Arial"/>
              <a:cs typeface="Arial"/>
              <a:sym typeface="Arial"/>
            </a:endParaRPr>
          </a:p>
          <a:p>
            <a:pPr marL="0" marR="0" lvl="0" indent="0" algn="l" rtl="0">
              <a:lnSpc>
                <a:spcPct val="200000"/>
              </a:lnSpc>
              <a:spcBef>
                <a:spcPts val="0"/>
              </a:spcBef>
              <a:spcAft>
                <a:spcPts val="0"/>
              </a:spcAft>
              <a:buSzPts val="1100"/>
              <a:buNone/>
            </a:pPr>
            <a:endParaRPr sz="1800">
              <a:latin typeface="Calibri"/>
              <a:ea typeface="Calibri"/>
              <a:cs typeface="Calibri"/>
              <a:sym typeface="Calibri"/>
            </a:endParaRPr>
          </a:p>
          <a:p>
            <a:pPr marL="0" marR="0" lvl="0" indent="0" algn="l" rtl="0">
              <a:lnSpc>
                <a:spcPct val="200000"/>
              </a:lnSpc>
              <a:spcBef>
                <a:spcPts val="0"/>
              </a:spcBef>
              <a:spcAft>
                <a:spcPts val="0"/>
              </a:spcAft>
              <a:buSzPts val="1100"/>
              <a:buNone/>
            </a:pPr>
            <a:r>
              <a:rPr lang="en-US" sz="1800">
                <a:latin typeface="Calibri"/>
                <a:ea typeface="Calibri"/>
                <a:cs typeface="Calibri"/>
                <a:sym typeface="Calibri"/>
              </a:rPr>
              <a:t>In the risk parity approach, the contributions from each asset are more uniform, reflecting its aim to balance risk evenly.</a:t>
            </a:r>
            <a:endParaRPr sz="1800">
              <a:latin typeface="Arial"/>
              <a:ea typeface="Arial"/>
              <a:cs typeface="Arial"/>
              <a:sym typeface="Arial"/>
            </a:endParaRPr>
          </a:p>
          <a:p>
            <a:pPr marL="0" marR="0" lvl="0" indent="0" algn="l" rtl="0">
              <a:lnSpc>
                <a:spcPct val="200000"/>
              </a:lnSpc>
              <a:spcBef>
                <a:spcPts val="0"/>
              </a:spcBef>
              <a:spcAft>
                <a:spcPts val="0"/>
              </a:spcAft>
              <a:buSzPts val="1100"/>
              <a:buNone/>
            </a:pPr>
            <a:endParaRPr sz="1800">
              <a:latin typeface="Calibri"/>
              <a:ea typeface="Calibri"/>
              <a:cs typeface="Calibri"/>
              <a:sym typeface="Calibri"/>
            </a:endParaRPr>
          </a:p>
          <a:p>
            <a:pPr marL="0" marR="0" lvl="0" indent="0" algn="l" rtl="0">
              <a:lnSpc>
                <a:spcPct val="200000"/>
              </a:lnSpc>
              <a:spcBef>
                <a:spcPts val="0"/>
              </a:spcBef>
              <a:spcAft>
                <a:spcPts val="0"/>
              </a:spcAft>
              <a:buSzPts val="1100"/>
              <a:buNone/>
            </a:pPr>
            <a:r>
              <a:rPr lang="en-US" sz="1800">
                <a:latin typeface="Calibri"/>
                <a:ea typeface="Calibri"/>
                <a:cs typeface="Calibri"/>
                <a:sym typeface="Calibri"/>
              </a:rPr>
              <a:t>Minimum variance portfolios tend to be heavily skewed towards low-risk assets, resulting in uneven risk contributions, which also explains the higher portfolio concentration.</a:t>
            </a:r>
            <a:endParaRPr sz="1800">
              <a:latin typeface="Arial"/>
              <a:ea typeface="Arial"/>
              <a:cs typeface="Arial"/>
              <a:sym typeface="Arial"/>
            </a:endParaRPr>
          </a:p>
          <a:p>
            <a:pPr marL="0" marR="0" lvl="0" indent="0" algn="l" rtl="0">
              <a:lnSpc>
                <a:spcPct val="200000"/>
              </a:lnSpc>
              <a:spcBef>
                <a:spcPts val="0"/>
              </a:spcBef>
              <a:spcAft>
                <a:spcPts val="0"/>
              </a:spcAft>
              <a:buSzPts val="1100"/>
              <a:buNone/>
            </a:pPr>
            <a:endParaRPr sz="1800">
              <a:latin typeface="Calibri"/>
              <a:ea typeface="Calibri"/>
              <a:cs typeface="Calibri"/>
              <a:sym typeface="Calibri"/>
            </a:endParaRPr>
          </a:p>
          <a:p>
            <a:pPr marL="0" marR="0" lvl="0" indent="0" algn="l" rtl="0">
              <a:lnSpc>
                <a:spcPct val="200000"/>
              </a:lnSpc>
              <a:spcBef>
                <a:spcPts val="0"/>
              </a:spcBef>
              <a:spcAft>
                <a:spcPts val="0"/>
              </a:spcAft>
              <a:buSzPts val="1100"/>
              <a:buNone/>
            </a:pPr>
            <a:r>
              <a:rPr lang="en-US" sz="1800">
                <a:latin typeface="Calibri"/>
                <a:ea typeface="Calibri"/>
                <a:cs typeface="Calibri"/>
                <a:sym typeface="Calibri"/>
              </a:rPr>
              <a:t>Maximum diversification aims to reduce correlations among assets, resulting in weights proportional to each asset's ability to diversify risk rather than its volatility.</a:t>
            </a:r>
            <a:endParaRPr sz="1800">
              <a:latin typeface="Arial"/>
              <a:ea typeface="Arial"/>
              <a:cs typeface="Arial"/>
              <a:sym typeface="Arial"/>
            </a:endParaRPr>
          </a:p>
          <a:p>
            <a:pPr marL="158750" lvl="0" indent="0" algn="l" rtl="0">
              <a:lnSpc>
                <a:spcPct val="100000"/>
              </a:lnSpc>
              <a:spcBef>
                <a:spcPts val="0"/>
              </a:spcBef>
              <a:spcAft>
                <a:spcPts val="0"/>
              </a:spcAft>
              <a:buSzPts val="1100"/>
              <a:buNone/>
            </a:pPr>
            <a:endParaRPr sz="1200" b="0">
              <a:latin typeface="Calibri"/>
              <a:ea typeface="Calibri"/>
              <a:cs typeface="Calibri"/>
              <a:sym typeface="Calibri"/>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2" name="Google Shape;322;p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endParaRPr sz="1200" b="0">
              <a:latin typeface="Calibri"/>
              <a:ea typeface="Calibri"/>
              <a:cs typeface="Calibri"/>
              <a:sym typeface="Calibri"/>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4" name="Google Shape;334;p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r>
              <a:rPr lang="en-US" sz="1200" b="1">
                <a:latin typeface="Calibri"/>
                <a:ea typeface="Calibri"/>
                <a:cs typeface="Calibri"/>
                <a:sym typeface="Calibri"/>
              </a:rPr>
              <a:t>Vanguard LifeStrategy Income Fund (VASIX)</a:t>
            </a:r>
            <a:endParaRPr/>
          </a:p>
          <a:p>
            <a:pPr marL="158750" lvl="0" indent="0" algn="l" rtl="0">
              <a:lnSpc>
                <a:spcPct val="100000"/>
              </a:lnSpc>
              <a:spcBef>
                <a:spcPts val="0"/>
              </a:spcBef>
              <a:spcAft>
                <a:spcPts val="0"/>
              </a:spcAft>
              <a:buSzPts val="1100"/>
              <a:buNone/>
            </a:pPr>
            <a:r>
              <a:rPr lang="en-US" sz="1200" b="0">
                <a:latin typeface="Calibri"/>
                <a:ea typeface="Calibri"/>
                <a:cs typeface="Calibri"/>
                <a:sym typeface="Calibri"/>
              </a:rPr>
              <a:t>Both AIC and BIC indicate that the T distribution fits best, with lower values compared to the Cauchy and normal distributions.</a:t>
            </a:r>
            <a:endParaRPr/>
          </a:p>
          <a:p>
            <a:pPr marL="158750" lvl="0" indent="0" algn="l" rtl="0">
              <a:lnSpc>
                <a:spcPct val="100000"/>
              </a:lnSpc>
              <a:spcBef>
                <a:spcPts val="0"/>
              </a:spcBef>
              <a:spcAft>
                <a:spcPts val="0"/>
              </a:spcAft>
              <a:buSzPts val="1100"/>
              <a:buNone/>
            </a:pPr>
            <a:r>
              <a:rPr lang="en-US" sz="1200" b="0">
                <a:latin typeface="Calibri"/>
                <a:ea typeface="Calibri"/>
                <a:cs typeface="Calibri"/>
                <a:sym typeface="Calibri"/>
              </a:rPr>
              <a:t>The K-S statistic is also the lowest for the T distribution, confirming the visual interpretation that the T distribution captures the return characteristics more accurately than the normal or Cauchy distributions.</a:t>
            </a:r>
            <a:endParaRPr/>
          </a:p>
          <a:p>
            <a:pPr marL="158750" lvl="0" indent="0" algn="l" rtl="0">
              <a:lnSpc>
                <a:spcPct val="100000"/>
              </a:lnSpc>
              <a:spcBef>
                <a:spcPts val="0"/>
              </a:spcBef>
              <a:spcAft>
                <a:spcPts val="0"/>
              </a:spcAft>
              <a:buSzPts val="1100"/>
              <a:buNone/>
            </a:pPr>
            <a:endParaRPr sz="1200" b="1">
              <a:latin typeface="Calibri"/>
              <a:ea typeface="Calibri"/>
              <a:cs typeface="Calibri"/>
              <a:sym typeface="Calibri"/>
            </a:endParaRPr>
          </a:p>
          <a:p>
            <a:pPr marL="158750" lvl="0" indent="0" algn="l" rtl="0">
              <a:lnSpc>
                <a:spcPct val="100000"/>
              </a:lnSpc>
              <a:spcBef>
                <a:spcPts val="0"/>
              </a:spcBef>
              <a:spcAft>
                <a:spcPts val="0"/>
              </a:spcAft>
              <a:buSzPts val="1100"/>
              <a:buNone/>
            </a:pPr>
            <a:r>
              <a:rPr lang="en-US" sz="1200" b="1">
                <a:latin typeface="Calibri"/>
                <a:ea typeface="Calibri"/>
                <a:cs typeface="Calibri"/>
                <a:sym typeface="Calibri"/>
              </a:rPr>
              <a:t>Vanguard Total World Stock ETF (VT)</a:t>
            </a:r>
            <a:endParaRPr/>
          </a:p>
          <a:p>
            <a:pPr marL="158750" lvl="0" indent="0" algn="l" rtl="0">
              <a:lnSpc>
                <a:spcPct val="100000"/>
              </a:lnSpc>
              <a:spcBef>
                <a:spcPts val="0"/>
              </a:spcBef>
              <a:spcAft>
                <a:spcPts val="0"/>
              </a:spcAft>
              <a:buSzPts val="1100"/>
              <a:buNone/>
            </a:pPr>
            <a:r>
              <a:rPr lang="en-US" sz="1200" b="0">
                <a:latin typeface="Calibri"/>
                <a:ea typeface="Calibri"/>
                <a:cs typeface="Calibri"/>
                <a:sym typeface="Calibri"/>
              </a:rPr>
              <a:t>AIC and BIC both favor the T distribution, showing lower scores than the Cauchy and normal distributions.</a:t>
            </a:r>
            <a:endParaRPr/>
          </a:p>
          <a:p>
            <a:pPr marL="158750" lvl="0" indent="0" algn="l" rtl="0">
              <a:lnSpc>
                <a:spcPct val="100000"/>
              </a:lnSpc>
              <a:spcBef>
                <a:spcPts val="0"/>
              </a:spcBef>
              <a:spcAft>
                <a:spcPts val="0"/>
              </a:spcAft>
              <a:buSzPts val="1100"/>
              <a:buNone/>
            </a:pPr>
            <a:r>
              <a:rPr lang="en-US" sz="1200" b="0">
                <a:latin typeface="Calibri"/>
                <a:ea typeface="Calibri"/>
                <a:cs typeface="Calibri"/>
                <a:sym typeface="Calibri"/>
              </a:rPr>
              <a:t>The K-S test also suggests a better fit with the T distribution, supporting the previous observation of heavy tails that the normal distribution fails to capture.</a:t>
            </a:r>
            <a:endParaRPr/>
          </a:p>
          <a:p>
            <a:pPr marL="158750" lvl="0" indent="0" algn="l" rtl="0">
              <a:lnSpc>
                <a:spcPct val="100000"/>
              </a:lnSpc>
              <a:spcBef>
                <a:spcPts val="0"/>
              </a:spcBef>
              <a:spcAft>
                <a:spcPts val="0"/>
              </a:spcAft>
              <a:buSzPts val="1100"/>
              <a:buNone/>
            </a:pPr>
            <a:endParaRPr sz="1200" b="1">
              <a:latin typeface="Calibri"/>
              <a:ea typeface="Calibri"/>
              <a:cs typeface="Calibri"/>
              <a:sym typeface="Calibri"/>
            </a:endParaRPr>
          </a:p>
          <a:p>
            <a:pPr marL="158750" lvl="0" indent="0" algn="l" rtl="0">
              <a:lnSpc>
                <a:spcPct val="100000"/>
              </a:lnSpc>
              <a:spcBef>
                <a:spcPts val="0"/>
              </a:spcBef>
              <a:spcAft>
                <a:spcPts val="0"/>
              </a:spcAft>
              <a:buSzPts val="1100"/>
              <a:buNone/>
            </a:pPr>
            <a:r>
              <a:rPr lang="en-US" sz="1200" b="1">
                <a:latin typeface="Calibri"/>
                <a:ea typeface="Calibri"/>
                <a:cs typeface="Calibri"/>
                <a:sym typeface="Calibri"/>
              </a:rPr>
              <a:t>PIMCO 25+ Year Zero Coupon US Treasury ETF (ZROZ)</a:t>
            </a:r>
            <a:endParaRPr/>
          </a:p>
          <a:p>
            <a:pPr marL="158750" lvl="0" indent="0" algn="l" rtl="0">
              <a:lnSpc>
                <a:spcPct val="100000"/>
              </a:lnSpc>
              <a:spcBef>
                <a:spcPts val="0"/>
              </a:spcBef>
              <a:spcAft>
                <a:spcPts val="0"/>
              </a:spcAft>
              <a:buSzPts val="1100"/>
              <a:buNone/>
            </a:pPr>
            <a:r>
              <a:rPr lang="en-US" sz="1200" b="0">
                <a:latin typeface="Calibri"/>
                <a:ea typeface="Calibri"/>
                <a:cs typeface="Calibri"/>
                <a:sym typeface="Calibri"/>
              </a:rPr>
              <a:t>The T distribution has the lowest AIC and BIC values, indicating it best fits this dataset.</a:t>
            </a:r>
            <a:endParaRPr/>
          </a:p>
          <a:p>
            <a:pPr marL="158750" lvl="0" indent="0" algn="l" rtl="0">
              <a:lnSpc>
                <a:spcPct val="100000"/>
              </a:lnSpc>
              <a:spcBef>
                <a:spcPts val="0"/>
              </a:spcBef>
              <a:spcAft>
                <a:spcPts val="0"/>
              </a:spcAft>
              <a:buSzPts val="1100"/>
              <a:buNone/>
            </a:pPr>
            <a:r>
              <a:rPr lang="en-US" sz="1200" b="0">
                <a:latin typeface="Calibri"/>
                <a:ea typeface="Calibri"/>
                <a:cs typeface="Calibri"/>
                <a:sym typeface="Calibri"/>
              </a:rPr>
              <a:t>The K-S statistic is also the lowest for the T distribution, consistent with earlier findings regarding the tail behavior of ZROZ.</a:t>
            </a:r>
            <a:endParaRPr/>
          </a:p>
          <a:p>
            <a:pPr marL="158750" lvl="0" indent="0" algn="l" rtl="0">
              <a:lnSpc>
                <a:spcPct val="100000"/>
              </a:lnSpc>
              <a:spcBef>
                <a:spcPts val="0"/>
              </a:spcBef>
              <a:spcAft>
                <a:spcPts val="0"/>
              </a:spcAft>
              <a:buSzPts val="1100"/>
              <a:buNone/>
            </a:pPr>
            <a:endParaRPr sz="1200" b="1">
              <a:latin typeface="Calibri"/>
              <a:ea typeface="Calibri"/>
              <a:cs typeface="Calibri"/>
              <a:sym typeface="Calibri"/>
            </a:endParaRPr>
          </a:p>
          <a:p>
            <a:pPr marL="158750" lvl="0" indent="0" algn="l" rtl="0">
              <a:lnSpc>
                <a:spcPct val="100000"/>
              </a:lnSpc>
              <a:spcBef>
                <a:spcPts val="0"/>
              </a:spcBef>
              <a:spcAft>
                <a:spcPts val="0"/>
              </a:spcAft>
              <a:buSzPts val="1100"/>
              <a:buNone/>
            </a:pPr>
            <a:r>
              <a:rPr lang="en-US" sz="1200" b="1">
                <a:latin typeface="Calibri"/>
                <a:ea typeface="Calibri"/>
                <a:cs typeface="Calibri"/>
                <a:sym typeface="Calibri"/>
              </a:rPr>
              <a:t>AQR Diversified Arbitrage I (ADAIX)</a:t>
            </a:r>
            <a:endParaRPr/>
          </a:p>
          <a:p>
            <a:pPr marL="158750" lvl="0" indent="0" algn="l" rtl="0">
              <a:lnSpc>
                <a:spcPct val="100000"/>
              </a:lnSpc>
              <a:spcBef>
                <a:spcPts val="0"/>
              </a:spcBef>
              <a:spcAft>
                <a:spcPts val="0"/>
              </a:spcAft>
              <a:buSzPts val="1100"/>
              <a:buNone/>
            </a:pPr>
            <a:r>
              <a:rPr lang="en-US" sz="1200" b="0">
                <a:latin typeface="Calibri"/>
                <a:ea typeface="Calibri"/>
                <a:cs typeface="Calibri"/>
                <a:sym typeface="Calibri"/>
              </a:rPr>
              <a:t>AIC and BIC indicate that the T distribution is the best fit, with significantly lower scores than the other distributions.</a:t>
            </a:r>
            <a:endParaRPr/>
          </a:p>
          <a:p>
            <a:pPr marL="158750" lvl="0" indent="0" algn="l" rtl="0">
              <a:lnSpc>
                <a:spcPct val="100000"/>
              </a:lnSpc>
              <a:spcBef>
                <a:spcPts val="0"/>
              </a:spcBef>
              <a:spcAft>
                <a:spcPts val="0"/>
              </a:spcAft>
              <a:buSzPts val="1100"/>
              <a:buNone/>
            </a:pPr>
            <a:r>
              <a:rPr lang="en-US" sz="1200" b="0">
                <a:latin typeface="Calibri"/>
                <a:ea typeface="Calibri"/>
                <a:cs typeface="Calibri"/>
                <a:sym typeface="Calibri"/>
              </a:rPr>
              <a:t>The K-S statistic is also the lowest for the T distribution, which matches the visual observation that the T distribution provides a better fit for ADAIX's moderate kurtosis.</a:t>
            </a:r>
            <a:endParaRPr/>
          </a:p>
          <a:p>
            <a:pPr marL="158750" lvl="0" indent="0" algn="l" rtl="0">
              <a:lnSpc>
                <a:spcPct val="100000"/>
              </a:lnSpc>
              <a:spcBef>
                <a:spcPts val="0"/>
              </a:spcBef>
              <a:spcAft>
                <a:spcPts val="0"/>
              </a:spcAft>
              <a:buSzPts val="1100"/>
              <a:buNone/>
            </a:pPr>
            <a:endParaRPr sz="1200" b="1">
              <a:latin typeface="Calibri"/>
              <a:ea typeface="Calibri"/>
              <a:cs typeface="Calibri"/>
              <a:sym typeface="Calibri"/>
            </a:endParaRPr>
          </a:p>
          <a:p>
            <a:pPr marL="158750" lvl="0" indent="0" algn="l" rtl="0">
              <a:lnSpc>
                <a:spcPct val="100000"/>
              </a:lnSpc>
              <a:spcBef>
                <a:spcPts val="0"/>
              </a:spcBef>
              <a:spcAft>
                <a:spcPts val="0"/>
              </a:spcAft>
              <a:buSzPts val="1100"/>
              <a:buNone/>
            </a:pPr>
            <a:r>
              <a:rPr lang="en-US" sz="1200" b="1">
                <a:latin typeface="Calibri"/>
                <a:ea typeface="Calibri"/>
                <a:cs typeface="Calibri"/>
                <a:sym typeface="Calibri"/>
              </a:rPr>
              <a:t>iShares Gold Trust (IAU)</a:t>
            </a:r>
            <a:endParaRPr/>
          </a:p>
          <a:p>
            <a:pPr marL="158750" lvl="0" indent="0" algn="l" rtl="0">
              <a:lnSpc>
                <a:spcPct val="100000"/>
              </a:lnSpc>
              <a:spcBef>
                <a:spcPts val="0"/>
              </a:spcBef>
              <a:spcAft>
                <a:spcPts val="0"/>
              </a:spcAft>
              <a:buSzPts val="1100"/>
              <a:buNone/>
            </a:pPr>
            <a:r>
              <a:rPr lang="en-US" sz="1200" b="0">
                <a:latin typeface="Calibri"/>
                <a:ea typeface="Calibri"/>
                <a:cs typeface="Calibri"/>
                <a:sym typeface="Calibri"/>
              </a:rPr>
              <a:t>AIC and BIC favor the normal distribution, while the K-S test favors the Cauchy distribution by a narrow margin.</a:t>
            </a:r>
            <a:endParaRPr/>
          </a:p>
          <a:p>
            <a:pPr marL="158750" lvl="0" indent="0" algn="l" rtl="0">
              <a:lnSpc>
                <a:spcPct val="100000"/>
              </a:lnSpc>
              <a:spcBef>
                <a:spcPts val="0"/>
              </a:spcBef>
              <a:spcAft>
                <a:spcPts val="0"/>
              </a:spcAft>
              <a:buSzPts val="1100"/>
              <a:buNone/>
            </a:pPr>
            <a:r>
              <a:rPr lang="en-US" sz="1200" b="0">
                <a:latin typeface="Calibri"/>
                <a:ea typeface="Calibri"/>
                <a:cs typeface="Calibri"/>
                <a:sym typeface="Calibri"/>
              </a:rPr>
              <a:t>This suggests that while the normal distribution captures the bulk of the data, the Cauchy may better fit the tails, indicating mixed behavior.</a:t>
            </a:r>
            <a:endParaRPr/>
          </a:p>
          <a:p>
            <a:pPr marL="158750" lvl="0" indent="0" algn="l" rtl="0">
              <a:lnSpc>
                <a:spcPct val="100000"/>
              </a:lnSpc>
              <a:spcBef>
                <a:spcPts val="0"/>
              </a:spcBef>
              <a:spcAft>
                <a:spcPts val="0"/>
              </a:spcAft>
              <a:buSzPts val="1100"/>
              <a:buNone/>
            </a:pPr>
            <a:endParaRPr sz="1200" b="0">
              <a:latin typeface="Calibri"/>
              <a:ea typeface="Calibri"/>
              <a:cs typeface="Calibri"/>
              <a:sym typeface="Calibri"/>
            </a:endParaRPr>
          </a:p>
          <a:p>
            <a:pPr marL="158750" lvl="0" indent="0" algn="l" rtl="0">
              <a:lnSpc>
                <a:spcPct val="100000"/>
              </a:lnSpc>
              <a:spcBef>
                <a:spcPts val="0"/>
              </a:spcBef>
              <a:spcAft>
                <a:spcPts val="0"/>
              </a:spcAft>
              <a:buSzPts val="1100"/>
              <a:buNone/>
            </a:pPr>
            <a:r>
              <a:rPr lang="en-US" sz="1200" b="1">
                <a:latin typeface="Calibri"/>
                <a:ea typeface="Calibri"/>
                <a:cs typeface="Calibri"/>
                <a:sym typeface="Calibri"/>
              </a:rPr>
              <a:t>Bitcoin Market Price USD (^BTC)</a:t>
            </a:r>
            <a:endParaRPr/>
          </a:p>
          <a:p>
            <a:pPr marL="158750" lvl="0" indent="0" algn="l" rtl="0">
              <a:lnSpc>
                <a:spcPct val="100000"/>
              </a:lnSpc>
              <a:spcBef>
                <a:spcPts val="0"/>
              </a:spcBef>
              <a:spcAft>
                <a:spcPts val="0"/>
              </a:spcAft>
              <a:buSzPts val="1100"/>
              <a:buNone/>
            </a:pPr>
            <a:r>
              <a:rPr lang="en-US" sz="1200" b="0">
                <a:latin typeface="Calibri"/>
                <a:ea typeface="Calibri"/>
                <a:cs typeface="Calibri"/>
                <a:sym typeface="Calibri"/>
              </a:rPr>
              <a:t>The AIC and BIC both show the normal distribution having the lowest values, but the differences between distributions are not as pronounced.</a:t>
            </a:r>
            <a:endParaRPr/>
          </a:p>
          <a:p>
            <a:pPr marL="158750" lvl="0" indent="0" algn="l" rtl="0">
              <a:lnSpc>
                <a:spcPct val="100000"/>
              </a:lnSpc>
              <a:spcBef>
                <a:spcPts val="0"/>
              </a:spcBef>
              <a:spcAft>
                <a:spcPts val="0"/>
              </a:spcAft>
              <a:buSzPts val="1100"/>
              <a:buNone/>
            </a:pPr>
            <a:r>
              <a:rPr lang="en-US" sz="1200" b="0">
                <a:latin typeface="Calibri"/>
                <a:ea typeface="Calibri"/>
                <a:cs typeface="Calibri"/>
                <a:sym typeface="Calibri"/>
              </a:rPr>
              <a:t>The K-S statistic is the lowest for the normal distribution; however, given the significant kurtosis visually observed, this quantitative result may indicate a sample size or testing methodology limitation.</a:t>
            </a:r>
            <a:endParaRPr/>
          </a:p>
          <a:p>
            <a:pPr marL="158750" lvl="0" indent="0" algn="l" rtl="0">
              <a:lnSpc>
                <a:spcPct val="100000"/>
              </a:lnSpc>
              <a:spcBef>
                <a:spcPts val="0"/>
              </a:spcBef>
              <a:spcAft>
                <a:spcPts val="0"/>
              </a:spcAft>
              <a:buSzPts val="1100"/>
              <a:buNone/>
            </a:pPr>
            <a:endParaRPr sz="1200" b="1">
              <a:latin typeface="Calibri"/>
              <a:ea typeface="Calibri"/>
              <a:cs typeface="Calibri"/>
              <a:sym typeface="Calibri"/>
            </a:endParaRPr>
          </a:p>
          <a:p>
            <a:pPr marL="158750" lvl="0" indent="0" algn="l" rtl="0">
              <a:lnSpc>
                <a:spcPct val="100000"/>
              </a:lnSpc>
              <a:spcBef>
                <a:spcPts val="0"/>
              </a:spcBef>
              <a:spcAft>
                <a:spcPts val="0"/>
              </a:spcAft>
              <a:buSzPts val="1100"/>
              <a:buNone/>
            </a:pPr>
            <a:r>
              <a:rPr lang="en-US" sz="1200" b="1">
                <a:latin typeface="Calibri"/>
                <a:ea typeface="Calibri"/>
                <a:cs typeface="Calibri"/>
                <a:sym typeface="Calibri"/>
              </a:rPr>
              <a:t>AQR Risk-Balanced Commodities Strategy I (ARCIX)</a:t>
            </a:r>
            <a:endParaRPr/>
          </a:p>
          <a:p>
            <a:pPr marL="158750" lvl="0" indent="0" algn="l" rtl="0">
              <a:lnSpc>
                <a:spcPct val="100000"/>
              </a:lnSpc>
              <a:spcBef>
                <a:spcPts val="0"/>
              </a:spcBef>
              <a:spcAft>
                <a:spcPts val="0"/>
              </a:spcAft>
              <a:buSzPts val="1100"/>
              <a:buNone/>
            </a:pPr>
            <a:r>
              <a:rPr lang="en-US" sz="1200" b="0">
                <a:latin typeface="Calibri"/>
                <a:ea typeface="Calibri"/>
                <a:cs typeface="Calibri"/>
                <a:sym typeface="Calibri"/>
              </a:rPr>
              <a:t>AIC and BIC favor the normal distribution, suggesting that the return behavior can be reasonably approximated by it.</a:t>
            </a:r>
            <a:endParaRPr/>
          </a:p>
          <a:p>
            <a:pPr marL="158750" lvl="0" indent="0" algn="l" rtl="0">
              <a:lnSpc>
                <a:spcPct val="100000"/>
              </a:lnSpc>
              <a:spcBef>
                <a:spcPts val="0"/>
              </a:spcBef>
              <a:spcAft>
                <a:spcPts val="0"/>
              </a:spcAft>
              <a:buSzPts val="1100"/>
              <a:buNone/>
            </a:pPr>
            <a:r>
              <a:rPr lang="en-US" sz="1200" b="0">
                <a:latin typeface="Calibri"/>
                <a:ea typeface="Calibri"/>
                <a:cs typeface="Calibri"/>
                <a:sym typeface="Calibri"/>
              </a:rPr>
              <a:t>The K-S statistic, however, is slightly lower for the T distribution, indicating a better fit for tail events.</a:t>
            </a:r>
            <a:endParaRPr/>
          </a:p>
          <a:p>
            <a:pPr marL="158750" lvl="0" indent="0" algn="l" rtl="0">
              <a:lnSpc>
                <a:spcPct val="100000"/>
              </a:lnSpc>
              <a:spcBef>
                <a:spcPts val="0"/>
              </a:spcBef>
              <a:spcAft>
                <a:spcPts val="0"/>
              </a:spcAft>
              <a:buSzPts val="1100"/>
              <a:buNone/>
            </a:pPr>
            <a:endParaRPr sz="1200" b="1">
              <a:latin typeface="Calibri"/>
              <a:ea typeface="Calibri"/>
              <a:cs typeface="Calibri"/>
              <a:sym typeface="Calibri"/>
            </a:endParaRPr>
          </a:p>
          <a:p>
            <a:pPr marL="158750" lvl="0" indent="0" algn="l" rtl="0">
              <a:lnSpc>
                <a:spcPct val="100000"/>
              </a:lnSpc>
              <a:spcBef>
                <a:spcPts val="0"/>
              </a:spcBef>
              <a:spcAft>
                <a:spcPts val="0"/>
              </a:spcAft>
              <a:buSzPts val="1100"/>
              <a:buNone/>
            </a:pPr>
            <a:r>
              <a:rPr lang="en-US" sz="1200" b="1">
                <a:latin typeface="Calibri"/>
                <a:ea typeface="Calibri"/>
                <a:cs typeface="Calibri"/>
                <a:sym typeface="Calibri"/>
              </a:rPr>
              <a:t>AQR Long-Short Equity I (QLEIX)</a:t>
            </a:r>
            <a:endParaRPr/>
          </a:p>
          <a:p>
            <a:pPr marL="158750" lvl="0" indent="0" algn="l" rtl="0">
              <a:lnSpc>
                <a:spcPct val="100000"/>
              </a:lnSpc>
              <a:spcBef>
                <a:spcPts val="0"/>
              </a:spcBef>
              <a:spcAft>
                <a:spcPts val="0"/>
              </a:spcAft>
              <a:buSzPts val="1100"/>
              <a:buNone/>
            </a:pPr>
            <a:r>
              <a:rPr lang="en-US" sz="1200" b="0">
                <a:latin typeface="Calibri"/>
                <a:ea typeface="Calibri"/>
                <a:cs typeface="Calibri"/>
                <a:sym typeface="Calibri"/>
              </a:rPr>
              <a:t>AIC and BIC indicate the T distribution as the best fit, with lower values than the Cauchy and normal distributions.</a:t>
            </a:r>
            <a:endParaRPr/>
          </a:p>
          <a:p>
            <a:pPr marL="158750" lvl="0" indent="0" algn="l" rtl="0">
              <a:lnSpc>
                <a:spcPct val="100000"/>
              </a:lnSpc>
              <a:spcBef>
                <a:spcPts val="0"/>
              </a:spcBef>
              <a:spcAft>
                <a:spcPts val="0"/>
              </a:spcAft>
              <a:buSzPts val="1100"/>
              <a:buNone/>
            </a:pPr>
            <a:r>
              <a:rPr lang="en-US" sz="1200" b="0">
                <a:latin typeface="Calibri"/>
                <a:ea typeface="Calibri"/>
                <a:cs typeface="Calibri"/>
                <a:sym typeface="Calibri"/>
              </a:rPr>
              <a:t>The K-S test also suggests that the T distribution is the most appropriate fit, consistent with visual interpretations.</a:t>
            </a:r>
            <a:endParaRPr/>
          </a:p>
          <a:p>
            <a:pPr marL="158750" lvl="0" indent="0" algn="l" rtl="0">
              <a:lnSpc>
                <a:spcPct val="100000"/>
              </a:lnSpc>
              <a:spcBef>
                <a:spcPts val="0"/>
              </a:spcBef>
              <a:spcAft>
                <a:spcPts val="0"/>
              </a:spcAft>
              <a:buSzPts val="1100"/>
              <a:buNone/>
            </a:pPr>
            <a:endParaRPr sz="1200" b="0">
              <a:latin typeface="Calibri"/>
              <a:ea typeface="Calibri"/>
              <a:cs typeface="Calibri"/>
              <a:sym typeface="Calibri"/>
            </a:endParaRPr>
          </a:p>
          <a:p>
            <a:pPr marL="158750" lvl="0" indent="0" algn="l" rtl="0">
              <a:lnSpc>
                <a:spcPct val="100000"/>
              </a:lnSpc>
              <a:spcBef>
                <a:spcPts val="0"/>
              </a:spcBef>
              <a:spcAft>
                <a:spcPts val="0"/>
              </a:spcAft>
              <a:buSzPts val="1100"/>
              <a:buNone/>
            </a:pPr>
            <a:r>
              <a:rPr lang="en-US" sz="1200" b="1">
                <a:latin typeface="Calibri"/>
                <a:ea typeface="Calibri"/>
                <a:cs typeface="Calibri"/>
                <a:sym typeface="Calibri"/>
              </a:rPr>
              <a:t>AQR Style Premia Alternative I (QSPIX)</a:t>
            </a:r>
            <a:endParaRPr/>
          </a:p>
          <a:p>
            <a:pPr marL="158750" lvl="0" indent="0" algn="l" rtl="0">
              <a:lnSpc>
                <a:spcPct val="100000"/>
              </a:lnSpc>
              <a:spcBef>
                <a:spcPts val="0"/>
              </a:spcBef>
              <a:spcAft>
                <a:spcPts val="0"/>
              </a:spcAft>
              <a:buSzPts val="1100"/>
              <a:buNone/>
            </a:pPr>
            <a:r>
              <a:rPr lang="en-US" sz="1200" b="0">
                <a:latin typeface="Calibri"/>
                <a:ea typeface="Calibri"/>
                <a:cs typeface="Calibri"/>
                <a:sym typeface="Calibri"/>
              </a:rPr>
              <a:t>The T distribution is favored by both AIC and BIC, with the lowest scores.</a:t>
            </a:r>
            <a:endParaRPr/>
          </a:p>
          <a:p>
            <a:pPr marL="158750" lvl="0" indent="0" algn="l" rtl="0">
              <a:lnSpc>
                <a:spcPct val="100000"/>
              </a:lnSpc>
              <a:spcBef>
                <a:spcPts val="0"/>
              </a:spcBef>
              <a:spcAft>
                <a:spcPts val="0"/>
              </a:spcAft>
              <a:buSzPts val="1100"/>
              <a:buNone/>
            </a:pPr>
            <a:r>
              <a:rPr lang="en-US" sz="1200" b="0">
                <a:latin typeface="Calibri"/>
                <a:ea typeface="Calibri"/>
                <a:cs typeface="Calibri"/>
                <a:sym typeface="Calibri"/>
              </a:rPr>
              <a:t>The K-S statistic also indicates the T distribution fits best, aligning with earlier conclusions regarding moderate skewness and tail behavior.</a:t>
            </a:r>
            <a:endParaRPr/>
          </a:p>
          <a:p>
            <a:pPr marL="158750" lvl="0" indent="0" algn="l" rtl="0">
              <a:lnSpc>
                <a:spcPct val="100000"/>
              </a:lnSpc>
              <a:spcBef>
                <a:spcPts val="0"/>
              </a:spcBef>
              <a:spcAft>
                <a:spcPts val="0"/>
              </a:spcAft>
              <a:buSzPts val="1100"/>
              <a:buNone/>
            </a:pPr>
            <a:endParaRPr sz="1200" b="0">
              <a:latin typeface="Calibri"/>
              <a:ea typeface="Calibri"/>
              <a:cs typeface="Calibri"/>
              <a:sym typeface="Calibri"/>
            </a:endParaRPr>
          </a:p>
          <a:p>
            <a:pPr marL="158750" lvl="0" indent="0" algn="l" rtl="0">
              <a:lnSpc>
                <a:spcPct val="100000"/>
              </a:lnSpc>
              <a:spcBef>
                <a:spcPts val="0"/>
              </a:spcBef>
              <a:spcAft>
                <a:spcPts val="0"/>
              </a:spcAft>
              <a:buSzPts val="1100"/>
              <a:buNone/>
            </a:pPr>
            <a:r>
              <a:rPr lang="en-US" sz="1200" b="1">
                <a:latin typeface="Calibri"/>
                <a:ea typeface="Calibri"/>
                <a:cs typeface="Calibri"/>
                <a:sym typeface="Calibri"/>
              </a:rPr>
              <a:t>AQR Equity Market Neutral I (QMNIX)</a:t>
            </a:r>
            <a:endParaRPr/>
          </a:p>
          <a:p>
            <a:pPr marL="158750" lvl="0" indent="0" algn="l" rtl="0">
              <a:lnSpc>
                <a:spcPct val="100000"/>
              </a:lnSpc>
              <a:spcBef>
                <a:spcPts val="0"/>
              </a:spcBef>
              <a:spcAft>
                <a:spcPts val="0"/>
              </a:spcAft>
              <a:buSzPts val="1100"/>
              <a:buNone/>
            </a:pPr>
            <a:r>
              <a:rPr lang="en-US" sz="1200" b="0">
                <a:latin typeface="Calibri"/>
                <a:ea typeface="Calibri"/>
                <a:cs typeface="Calibri"/>
                <a:sym typeface="Calibri"/>
              </a:rPr>
              <a:t>Both AIC and BIC values are lowest for the T distribution, indicating it as the best fit.</a:t>
            </a:r>
            <a:endParaRPr/>
          </a:p>
          <a:p>
            <a:pPr marL="158750" lvl="0" indent="0" algn="l" rtl="0">
              <a:lnSpc>
                <a:spcPct val="100000"/>
              </a:lnSpc>
              <a:spcBef>
                <a:spcPts val="0"/>
              </a:spcBef>
              <a:spcAft>
                <a:spcPts val="0"/>
              </a:spcAft>
              <a:buSzPts val="1100"/>
              <a:buNone/>
            </a:pPr>
            <a:r>
              <a:rPr lang="en-US" sz="1200" b="0">
                <a:latin typeface="Calibri"/>
                <a:ea typeface="Calibri"/>
                <a:cs typeface="Calibri"/>
                <a:sym typeface="Calibri"/>
              </a:rPr>
              <a:t>The K-S statistic also suggests the T distribution is better at capturing the data, which aligns with the visual analysis.</a:t>
            </a:r>
            <a:endParaRPr/>
          </a:p>
          <a:p>
            <a:pPr marL="158750" lvl="0" indent="0" algn="l" rtl="0">
              <a:lnSpc>
                <a:spcPct val="100000"/>
              </a:lnSpc>
              <a:spcBef>
                <a:spcPts val="0"/>
              </a:spcBef>
              <a:spcAft>
                <a:spcPts val="0"/>
              </a:spcAft>
              <a:buSzPts val="1100"/>
              <a:buNone/>
            </a:pPr>
            <a:endParaRPr sz="1200" b="0">
              <a:latin typeface="Calibri"/>
              <a:ea typeface="Calibri"/>
              <a:cs typeface="Calibri"/>
              <a:sym typeface="Calibri"/>
            </a:endParaRPr>
          </a:p>
          <a:p>
            <a:pPr marL="158750" lvl="0" indent="0" algn="l" rtl="0">
              <a:lnSpc>
                <a:spcPct val="100000"/>
              </a:lnSpc>
              <a:spcBef>
                <a:spcPts val="0"/>
              </a:spcBef>
              <a:spcAft>
                <a:spcPts val="0"/>
              </a:spcAft>
              <a:buSzPts val="1100"/>
              <a:buNone/>
            </a:pPr>
            <a:r>
              <a:rPr lang="en-US" sz="1200" b="1">
                <a:latin typeface="Calibri"/>
                <a:ea typeface="Calibri"/>
                <a:cs typeface="Calibri"/>
                <a:sym typeface="Calibri"/>
              </a:rPr>
              <a:t>AQR Macro Opportunities I (QGMIX)</a:t>
            </a:r>
            <a:endParaRPr/>
          </a:p>
          <a:p>
            <a:pPr marL="158750" lvl="0" indent="0" algn="l" rtl="0">
              <a:lnSpc>
                <a:spcPct val="100000"/>
              </a:lnSpc>
              <a:spcBef>
                <a:spcPts val="0"/>
              </a:spcBef>
              <a:spcAft>
                <a:spcPts val="0"/>
              </a:spcAft>
              <a:buSzPts val="1100"/>
              <a:buNone/>
            </a:pPr>
            <a:r>
              <a:rPr lang="en-US" sz="1200" b="0">
                <a:latin typeface="Calibri"/>
                <a:ea typeface="Calibri"/>
                <a:cs typeface="Calibri"/>
                <a:sym typeface="Calibri"/>
              </a:rPr>
              <a:t>AIC and BIC both favor the T distribution, with lower values than the Cauchy and normal distributions.</a:t>
            </a:r>
            <a:endParaRPr/>
          </a:p>
          <a:p>
            <a:pPr marL="158750" lvl="0" indent="0" algn="l" rtl="0">
              <a:lnSpc>
                <a:spcPct val="100000"/>
              </a:lnSpc>
              <a:spcBef>
                <a:spcPts val="0"/>
              </a:spcBef>
              <a:spcAft>
                <a:spcPts val="0"/>
              </a:spcAft>
              <a:buSzPts val="1100"/>
              <a:buNone/>
            </a:pPr>
            <a:r>
              <a:rPr lang="en-US" sz="1200" b="0">
                <a:latin typeface="Calibri"/>
                <a:ea typeface="Calibri"/>
                <a:cs typeface="Calibri"/>
                <a:sym typeface="Calibri"/>
              </a:rPr>
              <a:t>The K-S test also points to the T distribution as the best fit, matching earlier observations of non-normal tail behavior.</a:t>
            </a:r>
            <a:endParaRPr/>
          </a:p>
          <a:p>
            <a:pPr marL="158750" lvl="0" indent="0" algn="l" rtl="0">
              <a:lnSpc>
                <a:spcPct val="100000"/>
              </a:lnSpc>
              <a:spcBef>
                <a:spcPts val="0"/>
              </a:spcBef>
              <a:spcAft>
                <a:spcPts val="0"/>
              </a:spcAft>
              <a:buSzPts val="1100"/>
              <a:buNone/>
            </a:pPr>
            <a:endParaRPr sz="1200" b="0">
              <a:latin typeface="Calibri"/>
              <a:ea typeface="Calibri"/>
              <a:cs typeface="Calibri"/>
              <a:sym typeface="Calibri"/>
            </a:endParaRPr>
          </a:p>
          <a:p>
            <a:pPr marL="158750" lvl="0" indent="0" algn="l" rtl="0">
              <a:lnSpc>
                <a:spcPct val="100000"/>
              </a:lnSpc>
              <a:spcBef>
                <a:spcPts val="0"/>
              </a:spcBef>
              <a:spcAft>
                <a:spcPts val="0"/>
              </a:spcAft>
              <a:buSzPts val="1100"/>
              <a:buNone/>
            </a:pPr>
            <a:r>
              <a:rPr lang="en-US" sz="1200" b="1">
                <a:latin typeface="Calibri"/>
                <a:ea typeface="Calibri"/>
                <a:cs typeface="Calibri"/>
                <a:sym typeface="Calibri"/>
              </a:rPr>
              <a:t>AGF U.S. Market Neutral Anti-Beta (BTAL)</a:t>
            </a:r>
            <a:endParaRPr/>
          </a:p>
          <a:p>
            <a:pPr marL="158750" lvl="0" indent="0" algn="l" rtl="0">
              <a:lnSpc>
                <a:spcPct val="100000"/>
              </a:lnSpc>
              <a:spcBef>
                <a:spcPts val="0"/>
              </a:spcBef>
              <a:spcAft>
                <a:spcPts val="0"/>
              </a:spcAft>
              <a:buSzPts val="1100"/>
              <a:buNone/>
            </a:pPr>
            <a:r>
              <a:rPr lang="en-US" sz="1200" b="0">
                <a:latin typeface="Calibri"/>
                <a:ea typeface="Calibri"/>
                <a:cs typeface="Calibri"/>
                <a:sym typeface="Calibri"/>
              </a:rPr>
              <a:t>AIC and BIC indicate that the T distribution is the best fit, with the lowest scores compared to the others.</a:t>
            </a:r>
            <a:endParaRPr/>
          </a:p>
          <a:p>
            <a:pPr marL="158750" lvl="0" indent="0" algn="l" rtl="0">
              <a:lnSpc>
                <a:spcPct val="100000"/>
              </a:lnSpc>
              <a:spcBef>
                <a:spcPts val="0"/>
              </a:spcBef>
              <a:spcAft>
                <a:spcPts val="0"/>
              </a:spcAft>
              <a:buSzPts val="1100"/>
              <a:buNone/>
            </a:pPr>
            <a:r>
              <a:rPr lang="en-US" sz="1200" b="0">
                <a:latin typeface="Calibri"/>
                <a:ea typeface="Calibri"/>
                <a:cs typeface="Calibri"/>
                <a:sym typeface="Calibri"/>
              </a:rPr>
              <a:t>The K-S test suggests the T distribution fits the data well, supporting negative skewness and moderate kurtosis observations.</a:t>
            </a:r>
            <a:endParaRPr/>
          </a:p>
          <a:p>
            <a:pPr marL="158750" lvl="0" indent="0" algn="l" rtl="0">
              <a:lnSpc>
                <a:spcPct val="100000"/>
              </a:lnSpc>
              <a:spcBef>
                <a:spcPts val="0"/>
              </a:spcBef>
              <a:spcAft>
                <a:spcPts val="0"/>
              </a:spcAft>
              <a:buSzPts val="1100"/>
              <a:buNone/>
            </a:pPr>
            <a:endParaRPr sz="1200" b="0">
              <a:latin typeface="Calibri"/>
              <a:ea typeface="Calibri"/>
              <a:cs typeface="Calibri"/>
              <a:sym typeface="Calibri"/>
            </a:endParaRPr>
          </a:p>
          <a:p>
            <a:pPr marL="158750" lvl="0" indent="0" algn="l" rtl="0">
              <a:lnSpc>
                <a:spcPct val="100000"/>
              </a:lnSpc>
              <a:spcBef>
                <a:spcPts val="0"/>
              </a:spcBef>
              <a:spcAft>
                <a:spcPts val="0"/>
              </a:spcAft>
              <a:buSzPts val="1100"/>
              <a:buNone/>
            </a:pPr>
            <a:r>
              <a:rPr lang="en-US" sz="1200" b="1">
                <a:latin typeface="Calibri"/>
                <a:ea typeface="Calibri"/>
                <a:cs typeface="Calibri"/>
                <a:sym typeface="Calibri"/>
              </a:rPr>
              <a:t>AQR Managed Futures Strategy HV I (QMHIX)</a:t>
            </a:r>
            <a:endParaRPr/>
          </a:p>
          <a:p>
            <a:pPr marL="158750" lvl="0" indent="0" algn="l" rtl="0">
              <a:lnSpc>
                <a:spcPct val="100000"/>
              </a:lnSpc>
              <a:spcBef>
                <a:spcPts val="0"/>
              </a:spcBef>
              <a:spcAft>
                <a:spcPts val="0"/>
              </a:spcAft>
              <a:buSzPts val="1100"/>
              <a:buNone/>
            </a:pPr>
            <a:r>
              <a:rPr lang="en-US" sz="1200" b="0">
                <a:latin typeface="Calibri"/>
                <a:ea typeface="Calibri"/>
                <a:cs typeface="Calibri"/>
                <a:sym typeface="Calibri"/>
              </a:rPr>
              <a:t>The T distribution is favored by both AIC and BIC values, with the lowest scores.</a:t>
            </a:r>
            <a:endParaRPr/>
          </a:p>
          <a:p>
            <a:pPr marL="158750" lvl="0" indent="0" algn="l" rtl="0">
              <a:lnSpc>
                <a:spcPct val="100000"/>
              </a:lnSpc>
              <a:spcBef>
                <a:spcPts val="0"/>
              </a:spcBef>
              <a:spcAft>
                <a:spcPts val="0"/>
              </a:spcAft>
              <a:buSzPts val="1100"/>
              <a:buNone/>
            </a:pPr>
            <a:r>
              <a:rPr lang="en-US" sz="1200" b="0">
                <a:latin typeface="Calibri"/>
                <a:ea typeface="Calibri"/>
                <a:cs typeface="Calibri"/>
                <a:sym typeface="Calibri"/>
              </a:rPr>
              <a:t>The K-S statistic also indicates that the T distribution is better at fitting the data, consistent with earlier visual interpretations of heavy tails.</a:t>
            </a:r>
            <a:endParaRPr/>
          </a:p>
          <a:p>
            <a:pPr marL="158750" lvl="0" indent="0" algn="l" rtl="0">
              <a:lnSpc>
                <a:spcPct val="100000"/>
              </a:lnSpc>
              <a:spcBef>
                <a:spcPts val="0"/>
              </a:spcBef>
              <a:spcAft>
                <a:spcPts val="0"/>
              </a:spcAft>
              <a:buSzPts val="1100"/>
              <a:buNone/>
            </a:pPr>
            <a:endParaRPr sz="1200" b="0">
              <a:latin typeface="Calibri"/>
              <a:ea typeface="Calibri"/>
              <a:cs typeface="Calibri"/>
              <a:sym typeface="Calibri"/>
            </a:endParaRPr>
          </a:p>
          <a:p>
            <a:pPr marL="158750" lvl="0" indent="0" algn="l" rtl="0">
              <a:lnSpc>
                <a:spcPct val="100000"/>
              </a:lnSpc>
              <a:spcBef>
                <a:spcPts val="0"/>
              </a:spcBef>
              <a:spcAft>
                <a:spcPts val="0"/>
              </a:spcAft>
              <a:buSzPts val="1100"/>
              <a:buNone/>
            </a:pPr>
            <a:r>
              <a:rPr lang="en-US" sz="1200" b="1">
                <a:latin typeface="Calibri"/>
                <a:ea typeface="Calibri"/>
                <a:cs typeface="Calibri"/>
                <a:sym typeface="Calibri"/>
              </a:rPr>
              <a:t>Invesco DB US Dollar Bullish (UUP)</a:t>
            </a:r>
            <a:endParaRPr/>
          </a:p>
          <a:p>
            <a:pPr marL="158750" lvl="0" indent="0" algn="l" rtl="0">
              <a:lnSpc>
                <a:spcPct val="100000"/>
              </a:lnSpc>
              <a:spcBef>
                <a:spcPts val="0"/>
              </a:spcBef>
              <a:spcAft>
                <a:spcPts val="0"/>
              </a:spcAft>
              <a:buSzPts val="1100"/>
              <a:buNone/>
            </a:pPr>
            <a:r>
              <a:rPr lang="en-US" sz="1200" b="0">
                <a:latin typeface="Calibri"/>
                <a:ea typeface="Calibri"/>
                <a:cs typeface="Calibri"/>
                <a:sym typeface="Calibri"/>
              </a:rPr>
              <a:t>AIC and BIC indicate that the T distribution is the best fit, followed by the Cauchy distribution.</a:t>
            </a:r>
            <a:endParaRPr/>
          </a:p>
          <a:p>
            <a:pPr marL="158750" lvl="0" indent="0" algn="l" rtl="0">
              <a:lnSpc>
                <a:spcPct val="100000"/>
              </a:lnSpc>
              <a:spcBef>
                <a:spcPts val="0"/>
              </a:spcBef>
              <a:spcAft>
                <a:spcPts val="0"/>
              </a:spcAft>
              <a:buSzPts val="1100"/>
              <a:buNone/>
            </a:pPr>
            <a:r>
              <a:rPr lang="en-US" sz="1200" b="0">
                <a:latin typeface="Calibri"/>
                <a:ea typeface="Calibri"/>
                <a:cs typeface="Calibri"/>
                <a:sym typeface="Calibri"/>
              </a:rPr>
              <a:t>The K-S test favors the T distribution, aligning with previous observations of moderate kurtosis and tail risk.</a:t>
            </a:r>
            <a:endParaRPr/>
          </a:p>
          <a:p>
            <a:pPr marL="158750" lvl="0" indent="0" algn="l" rtl="0">
              <a:lnSpc>
                <a:spcPct val="100000"/>
              </a:lnSpc>
              <a:spcBef>
                <a:spcPts val="0"/>
              </a:spcBef>
              <a:spcAft>
                <a:spcPts val="0"/>
              </a:spcAft>
              <a:buSzPts val="1100"/>
              <a:buNone/>
            </a:pPr>
            <a:endParaRPr sz="1200" b="1">
              <a:latin typeface="Calibri"/>
              <a:ea typeface="Calibri"/>
              <a:cs typeface="Calibri"/>
              <a:sym typeface="Calibri"/>
            </a:endParaRPr>
          </a:p>
          <a:p>
            <a:pPr marL="158750" lvl="0" indent="0" algn="l" rtl="0">
              <a:lnSpc>
                <a:spcPct val="100000"/>
              </a:lnSpc>
              <a:spcBef>
                <a:spcPts val="0"/>
              </a:spcBef>
              <a:spcAft>
                <a:spcPts val="0"/>
              </a:spcAft>
              <a:buSzPts val="1100"/>
              <a:buNone/>
            </a:pPr>
            <a:r>
              <a:rPr lang="en-US" sz="1200" b="1">
                <a:latin typeface="Calibri"/>
                <a:ea typeface="Calibri"/>
                <a:cs typeface="Calibri"/>
                <a:sym typeface="Calibri"/>
              </a:rPr>
              <a:t>ProShares VIX Mid-Term Futures (VIXM)</a:t>
            </a:r>
            <a:endParaRPr/>
          </a:p>
          <a:p>
            <a:pPr marL="158750" lvl="0" indent="0" algn="l" rtl="0">
              <a:lnSpc>
                <a:spcPct val="100000"/>
              </a:lnSpc>
              <a:spcBef>
                <a:spcPts val="0"/>
              </a:spcBef>
              <a:spcAft>
                <a:spcPts val="0"/>
              </a:spcAft>
              <a:buSzPts val="1100"/>
              <a:buNone/>
            </a:pPr>
            <a:r>
              <a:rPr lang="en-US" sz="1200" b="0">
                <a:latin typeface="Calibri"/>
                <a:ea typeface="Calibri"/>
                <a:cs typeface="Calibri"/>
                <a:sym typeface="Calibri"/>
              </a:rPr>
              <a:t>Both AIC and BIC values are lowest for the T distribution, suggesting it best fits the data.</a:t>
            </a:r>
            <a:endParaRPr/>
          </a:p>
          <a:p>
            <a:pPr marL="158750" lvl="0" indent="0" algn="l" rtl="0">
              <a:lnSpc>
                <a:spcPct val="100000"/>
              </a:lnSpc>
              <a:spcBef>
                <a:spcPts val="0"/>
              </a:spcBef>
              <a:spcAft>
                <a:spcPts val="0"/>
              </a:spcAft>
              <a:buSzPts val="1100"/>
              <a:buNone/>
            </a:pPr>
            <a:r>
              <a:rPr lang="en-US" sz="1200" b="0">
                <a:latin typeface="Calibri"/>
                <a:ea typeface="Calibri"/>
                <a:cs typeface="Calibri"/>
                <a:sym typeface="Calibri"/>
              </a:rPr>
              <a:t>The K-S test also indicates a slightly better fit with the T distribution than the others, consistent with visual heavy tail behavior.</a:t>
            </a:r>
            <a:endParaRPr/>
          </a:p>
          <a:p>
            <a:pPr marL="158750" lvl="0" indent="0" algn="l" rtl="0">
              <a:lnSpc>
                <a:spcPct val="100000"/>
              </a:lnSpc>
              <a:spcBef>
                <a:spcPts val="0"/>
              </a:spcBef>
              <a:spcAft>
                <a:spcPts val="0"/>
              </a:spcAft>
              <a:buSzPts val="1100"/>
              <a:buNone/>
            </a:pPr>
            <a:endParaRPr sz="1200" b="0">
              <a:latin typeface="Calibri"/>
              <a:ea typeface="Calibri"/>
              <a:cs typeface="Calibri"/>
              <a:sym typeface="Calibri"/>
            </a:endParaRPr>
          </a:p>
          <a:p>
            <a:pPr marL="158750" lvl="0" indent="0" algn="l" rtl="0">
              <a:lnSpc>
                <a:spcPct val="100000"/>
              </a:lnSpc>
              <a:spcBef>
                <a:spcPts val="0"/>
              </a:spcBef>
              <a:spcAft>
                <a:spcPts val="0"/>
              </a:spcAft>
              <a:buSzPts val="1100"/>
              <a:buNone/>
            </a:pPr>
            <a:endParaRPr sz="1200">
              <a:latin typeface="Calibri"/>
              <a:ea typeface="Calibri"/>
              <a:cs typeface="Calibri"/>
              <a:sym typeface="Calibri"/>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6" name="Google Shape;346;p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r>
              <a:rPr lang="en-US" sz="1200" b="1">
                <a:latin typeface="Calibri"/>
                <a:ea typeface="Calibri"/>
                <a:cs typeface="Calibri"/>
                <a:sym typeface="Calibri"/>
              </a:rPr>
              <a:t>Vanguard LifeStrategy Income Fund (VASIX)</a:t>
            </a:r>
            <a:endParaRPr/>
          </a:p>
          <a:p>
            <a:pPr marL="158750" lvl="0" indent="0" algn="l" rtl="0">
              <a:lnSpc>
                <a:spcPct val="100000"/>
              </a:lnSpc>
              <a:spcBef>
                <a:spcPts val="0"/>
              </a:spcBef>
              <a:spcAft>
                <a:spcPts val="0"/>
              </a:spcAft>
              <a:buSzPts val="1100"/>
              <a:buNone/>
            </a:pPr>
            <a:r>
              <a:rPr lang="en-US" sz="1200" b="0">
                <a:latin typeface="Calibri"/>
                <a:ea typeface="Calibri"/>
                <a:cs typeface="Calibri"/>
                <a:sym typeface="Calibri"/>
              </a:rPr>
              <a:t>The box plot shows a narrow interquartile range (IQR) and limited whiskers, indicating low volatility and stable returns.</a:t>
            </a:r>
            <a:endParaRPr/>
          </a:p>
          <a:p>
            <a:pPr marL="158750" lvl="0" indent="0" algn="l" rtl="0">
              <a:lnSpc>
                <a:spcPct val="100000"/>
              </a:lnSpc>
              <a:spcBef>
                <a:spcPts val="0"/>
              </a:spcBef>
              <a:spcAft>
                <a:spcPts val="0"/>
              </a:spcAft>
              <a:buSzPts val="1100"/>
              <a:buNone/>
            </a:pPr>
            <a:r>
              <a:rPr lang="en-US" sz="1200" b="0">
                <a:latin typeface="Calibri"/>
                <a:ea typeface="Calibri"/>
                <a:cs typeface="Calibri"/>
                <a:sym typeface="Calibri"/>
              </a:rPr>
              <a:t>A few outliers are present, but overall, the distribution is consistent with the conservative, income-focused nature observed earlier.</a:t>
            </a:r>
            <a:endParaRPr/>
          </a:p>
          <a:p>
            <a:pPr marL="158750" lvl="0" indent="0" algn="l" rtl="0">
              <a:lnSpc>
                <a:spcPct val="100000"/>
              </a:lnSpc>
              <a:spcBef>
                <a:spcPts val="0"/>
              </a:spcBef>
              <a:spcAft>
                <a:spcPts val="0"/>
              </a:spcAft>
              <a:buSzPts val="1100"/>
              <a:buNone/>
            </a:pPr>
            <a:endParaRPr sz="1200" b="0">
              <a:latin typeface="Calibri"/>
              <a:ea typeface="Calibri"/>
              <a:cs typeface="Calibri"/>
              <a:sym typeface="Calibri"/>
            </a:endParaRPr>
          </a:p>
          <a:p>
            <a:pPr marL="158750" lvl="0" indent="0" algn="l" rtl="0">
              <a:lnSpc>
                <a:spcPct val="100000"/>
              </a:lnSpc>
              <a:spcBef>
                <a:spcPts val="0"/>
              </a:spcBef>
              <a:spcAft>
                <a:spcPts val="0"/>
              </a:spcAft>
              <a:buSzPts val="1100"/>
              <a:buNone/>
            </a:pPr>
            <a:r>
              <a:rPr lang="en-US" sz="1200" b="1">
                <a:latin typeface="Calibri"/>
                <a:ea typeface="Calibri"/>
                <a:cs typeface="Calibri"/>
                <a:sym typeface="Calibri"/>
              </a:rPr>
              <a:t>Vanguard Total World Stock ETF (VT)</a:t>
            </a:r>
            <a:endParaRPr/>
          </a:p>
          <a:p>
            <a:pPr marL="158750" lvl="0" indent="0" algn="l" rtl="0">
              <a:lnSpc>
                <a:spcPct val="100000"/>
              </a:lnSpc>
              <a:spcBef>
                <a:spcPts val="0"/>
              </a:spcBef>
              <a:spcAft>
                <a:spcPts val="0"/>
              </a:spcAft>
              <a:buSzPts val="1100"/>
              <a:buNone/>
            </a:pPr>
            <a:r>
              <a:rPr lang="en-US" sz="1200" b="0">
                <a:latin typeface="Calibri"/>
                <a:ea typeface="Calibri"/>
                <a:cs typeface="Calibri"/>
                <a:sym typeface="Calibri"/>
              </a:rPr>
              <a:t>The plot shows a wider IQR than VASIX, with some outliers, indicating higher volatility and a greater range of returns.</a:t>
            </a:r>
            <a:endParaRPr/>
          </a:p>
          <a:p>
            <a:pPr marL="158750" lvl="0" indent="0" algn="l" rtl="0">
              <a:lnSpc>
                <a:spcPct val="100000"/>
              </a:lnSpc>
              <a:spcBef>
                <a:spcPts val="0"/>
              </a:spcBef>
              <a:spcAft>
                <a:spcPts val="0"/>
              </a:spcAft>
              <a:buSzPts val="1100"/>
              <a:buNone/>
            </a:pPr>
            <a:r>
              <a:rPr lang="en-US" sz="1200" b="0">
                <a:latin typeface="Calibri"/>
                <a:ea typeface="Calibri"/>
                <a:cs typeface="Calibri"/>
                <a:sym typeface="Calibri"/>
              </a:rPr>
              <a:t>This is consistent with previous observations regarding VT's global equity exposure and the higher risk-return trade-off.</a:t>
            </a:r>
            <a:endParaRPr/>
          </a:p>
          <a:p>
            <a:pPr marL="158750" lvl="0" indent="0" algn="l" rtl="0">
              <a:lnSpc>
                <a:spcPct val="100000"/>
              </a:lnSpc>
              <a:spcBef>
                <a:spcPts val="0"/>
              </a:spcBef>
              <a:spcAft>
                <a:spcPts val="0"/>
              </a:spcAft>
              <a:buSzPts val="1100"/>
              <a:buNone/>
            </a:pPr>
            <a:endParaRPr sz="1200" b="0">
              <a:latin typeface="Calibri"/>
              <a:ea typeface="Calibri"/>
              <a:cs typeface="Calibri"/>
              <a:sym typeface="Calibri"/>
            </a:endParaRPr>
          </a:p>
          <a:p>
            <a:pPr marL="158750" lvl="0" indent="0" algn="l" rtl="0">
              <a:lnSpc>
                <a:spcPct val="100000"/>
              </a:lnSpc>
              <a:spcBef>
                <a:spcPts val="0"/>
              </a:spcBef>
              <a:spcAft>
                <a:spcPts val="0"/>
              </a:spcAft>
              <a:buSzPts val="1100"/>
              <a:buNone/>
            </a:pPr>
            <a:r>
              <a:rPr lang="en-US" sz="1200" b="1">
                <a:latin typeface="Calibri"/>
                <a:ea typeface="Calibri"/>
                <a:cs typeface="Calibri"/>
                <a:sym typeface="Calibri"/>
              </a:rPr>
              <a:t>PIMCO 25+ Year Zero Coupon US Treasury ETF (ZROZ)</a:t>
            </a:r>
            <a:endParaRPr/>
          </a:p>
          <a:p>
            <a:pPr marL="158750" lvl="0" indent="0" algn="l" rtl="0">
              <a:lnSpc>
                <a:spcPct val="100000"/>
              </a:lnSpc>
              <a:spcBef>
                <a:spcPts val="0"/>
              </a:spcBef>
              <a:spcAft>
                <a:spcPts val="0"/>
              </a:spcAft>
              <a:buSzPts val="1100"/>
              <a:buNone/>
            </a:pPr>
            <a:r>
              <a:rPr lang="en-US" sz="1200" b="0">
                <a:latin typeface="Calibri"/>
                <a:ea typeface="Calibri"/>
                <a:cs typeface="Calibri"/>
                <a:sym typeface="Calibri"/>
              </a:rPr>
              <a:t>The box plot for ZROZ displays a relatively large IQR and wide whiskers, suggesting significant volatility.</a:t>
            </a:r>
            <a:endParaRPr/>
          </a:p>
          <a:p>
            <a:pPr marL="158750" lvl="0" indent="0" algn="l" rtl="0">
              <a:lnSpc>
                <a:spcPct val="100000"/>
              </a:lnSpc>
              <a:spcBef>
                <a:spcPts val="0"/>
              </a:spcBef>
              <a:spcAft>
                <a:spcPts val="0"/>
              </a:spcAft>
              <a:buSzPts val="1100"/>
              <a:buNone/>
            </a:pPr>
            <a:r>
              <a:rPr lang="en-US" sz="1200" b="0">
                <a:latin typeface="Calibri"/>
                <a:ea typeface="Calibri"/>
                <a:cs typeface="Calibri"/>
                <a:sym typeface="Calibri"/>
              </a:rPr>
              <a:t>The long duration of this bond ETF makes it highly sensitive to interest rate changes, which aligns with earlier observations about its risk profile.</a:t>
            </a:r>
            <a:endParaRPr/>
          </a:p>
          <a:p>
            <a:pPr marL="158750" lvl="0" indent="0" algn="l" rtl="0">
              <a:lnSpc>
                <a:spcPct val="100000"/>
              </a:lnSpc>
              <a:spcBef>
                <a:spcPts val="0"/>
              </a:spcBef>
              <a:spcAft>
                <a:spcPts val="0"/>
              </a:spcAft>
              <a:buSzPts val="1100"/>
              <a:buNone/>
            </a:pPr>
            <a:endParaRPr sz="1200" b="0">
              <a:latin typeface="Calibri"/>
              <a:ea typeface="Calibri"/>
              <a:cs typeface="Calibri"/>
              <a:sym typeface="Calibri"/>
            </a:endParaRPr>
          </a:p>
          <a:p>
            <a:pPr marL="158750" lvl="0" indent="0" algn="l" rtl="0">
              <a:lnSpc>
                <a:spcPct val="100000"/>
              </a:lnSpc>
              <a:spcBef>
                <a:spcPts val="0"/>
              </a:spcBef>
              <a:spcAft>
                <a:spcPts val="0"/>
              </a:spcAft>
              <a:buSzPts val="1100"/>
              <a:buNone/>
            </a:pPr>
            <a:r>
              <a:rPr lang="en-US" sz="1200" b="1">
                <a:latin typeface="Calibri"/>
                <a:ea typeface="Calibri"/>
                <a:cs typeface="Calibri"/>
                <a:sym typeface="Calibri"/>
              </a:rPr>
              <a:t>AQR Diversified Arbitrage I (ADAIX)</a:t>
            </a:r>
            <a:endParaRPr/>
          </a:p>
          <a:p>
            <a:pPr marL="158750" lvl="0" indent="0" algn="l" rtl="0">
              <a:lnSpc>
                <a:spcPct val="100000"/>
              </a:lnSpc>
              <a:spcBef>
                <a:spcPts val="0"/>
              </a:spcBef>
              <a:spcAft>
                <a:spcPts val="0"/>
              </a:spcAft>
              <a:buSzPts val="1100"/>
              <a:buNone/>
            </a:pPr>
            <a:r>
              <a:rPr lang="en-US" sz="1200" b="0">
                <a:latin typeface="Calibri"/>
                <a:ea typeface="Calibri"/>
                <a:cs typeface="Calibri"/>
                <a:sym typeface="Calibri"/>
              </a:rPr>
              <a:t>The IQR is moderate, with a few outliers, indicating a balanced return distribution with occasional extreme events.</a:t>
            </a:r>
            <a:endParaRPr/>
          </a:p>
          <a:p>
            <a:pPr marL="158750" lvl="0" indent="0" algn="l" rtl="0">
              <a:lnSpc>
                <a:spcPct val="100000"/>
              </a:lnSpc>
              <a:spcBef>
                <a:spcPts val="0"/>
              </a:spcBef>
              <a:spcAft>
                <a:spcPts val="0"/>
              </a:spcAft>
              <a:buSzPts val="1100"/>
              <a:buNone/>
            </a:pPr>
            <a:r>
              <a:rPr lang="en-US" sz="1200" b="0">
                <a:latin typeface="Calibri"/>
                <a:ea typeface="Calibri"/>
                <a:cs typeface="Calibri"/>
                <a:sym typeface="Calibri"/>
              </a:rPr>
              <a:t>This aligns with earlier observations of moderate kurtosis, suggesting relatively stable arbitrage returns with occasional deviations.</a:t>
            </a:r>
            <a:endParaRPr/>
          </a:p>
          <a:p>
            <a:pPr marL="158750" lvl="0" indent="0" algn="l" rtl="0">
              <a:lnSpc>
                <a:spcPct val="100000"/>
              </a:lnSpc>
              <a:spcBef>
                <a:spcPts val="0"/>
              </a:spcBef>
              <a:spcAft>
                <a:spcPts val="0"/>
              </a:spcAft>
              <a:buSzPts val="1100"/>
              <a:buNone/>
            </a:pPr>
            <a:endParaRPr sz="1200" b="0">
              <a:latin typeface="Calibri"/>
              <a:ea typeface="Calibri"/>
              <a:cs typeface="Calibri"/>
              <a:sym typeface="Calibri"/>
            </a:endParaRPr>
          </a:p>
          <a:p>
            <a:pPr marL="158750" lvl="0" indent="0" algn="l" rtl="0">
              <a:lnSpc>
                <a:spcPct val="100000"/>
              </a:lnSpc>
              <a:spcBef>
                <a:spcPts val="0"/>
              </a:spcBef>
              <a:spcAft>
                <a:spcPts val="0"/>
              </a:spcAft>
              <a:buSzPts val="1100"/>
              <a:buNone/>
            </a:pPr>
            <a:r>
              <a:rPr lang="en-US" sz="1200" b="1">
                <a:latin typeface="Calibri"/>
                <a:ea typeface="Calibri"/>
                <a:cs typeface="Calibri"/>
                <a:sym typeface="Calibri"/>
              </a:rPr>
              <a:t>iShares Gold Trust (IAU)</a:t>
            </a:r>
            <a:endParaRPr/>
          </a:p>
          <a:p>
            <a:pPr marL="158750" lvl="0" indent="0" algn="l" rtl="0">
              <a:lnSpc>
                <a:spcPct val="100000"/>
              </a:lnSpc>
              <a:spcBef>
                <a:spcPts val="0"/>
              </a:spcBef>
              <a:spcAft>
                <a:spcPts val="0"/>
              </a:spcAft>
              <a:buSzPts val="1100"/>
              <a:buNone/>
            </a:pPr>
            <a:r>
              <a:rPr lang="en-US" sz="1200" b="0">
                <a:latin typeface="Calibri"/>
                <a:ea typeface="Calibri"/>
                <a:cs typeface="Calibri"/>
                <a:sym typeface="Calibri"/>
              </a:rPr>
              <a:t>The IQR is wider compared to VASIX, indicating moderate volatility. The whiskers extend further, capturing the tendency of gold to have variable returns depending on market sentiment.</a:t>
            </a:r>
            <a:endParaRPr/>
          </a:p>
          <a:p>
            <a:pPr marL="158750" lvl="0" indent="0" algn="l" rtl="0">
              <a:lnSpc>
                <a:spcPct val="100000"/>
              </a:lnSpc>
              <a:spcBef>
                <a:spcPts val="0"/>
              </a:spcBef>
              <a:spcAft>
                <a:spcPts val="0"/>
              </a:spcAft>
              <a:buSzPts val="1100"/>
              <a:buNone/>
            </a:pPr>
            <a:r>
              <a:rPr lang="en-US" sz="1200" b="0">
                <a:latin typeface="Calibri"/>
                <a:ea typeface="Calibri"/>
                <a:cs typeface="Calibri"/>
                <a:sym typeface="Calibri"/>
              </a:rPr>
              <a:t>The presence of several outliers supports the idea that gold can occasionally experience extreme positive or negative returns.</a:t>
            </a:r>
            <a:endParaRPr/>
          </a:p>
          <a:p>
            <a:pPr marL="158750" lvl="0" indent="0" algn="l" rtl="0">
              <a:lnSpc>
                <a:spcPct val="100000"/>
              </a:lnSpc>
              <a:spcBef>
                <a:spcPts val="0"/>
              </a:spcBef>
              <a:spcAft>
                <a:spcPts val="0"/>
              </a:spcAft>
              <a:buSzPts val="1100"/>
              <a:buNone/>
            </a:pPr>
            <a:endParaRPr sz="1200" b="1">
              <a:latin typeface="Calibri"/>
              <a:ea typeface="Calibri"/>
              <a:cs typeface="Calibri"/>
              <a:sym typeface="Calibri"/>
            </a:endParaRPr>
          </a:p>
          <a:p>
            <a:pPr marL="158750" lvl="0" indent="0" algn="l" rtl="0">
              <a:lnSpc>
                <a:spcPct val="100000"/>
              </a:lnSpc>
              <a:spcBef>
                <a:spcPts val="0"/>
              </a:spcBef>
              <a:spcAft>
                <a:spcPts val="0"/>
              </a:spcAft>
              <a:buSzPts val="1100"/>
              <a:buNone/>
            </a:pPr>
            <a:r>
              <a:rPr lang="en-US" sz="1200" b="1">
                <a:latin typeface="Calibri"/>
                <a:ea typeface="Calibri"/>
                <a:cs typeface="Calibri"/>
                <a:sym typeface="Calibri"/>
              </a:rPr>
              <a:t>Bitcoin Market Price USD (^BTC)</a:t>
            </a:r>
            <a:endParaRPr/>
          </a:p>
          <a:p>
            <a:pPr marL="158750" lvl="0" indent="0" algn="l" rtl="0">
              <a:lnSpc>
                <a:spcPct val="100000"/>
              </a:lnSpc>
              <a:spcBef>
                <a:spcPts val="0"/>
              </a:spcBef>
              <a:spcAft>
                <a:spcPts val="0"/>
              </a:spcAft>
              <a:buSzPts val="1100"/>
              <a:buNone/>
            </a:pPr>
            <a:r>
              <a:rPr lang="en-US" sz="1200" b="0">
                <a:latin typeface="Calibri"/>
                <a:ea typeface="Calibri"/>
                <a:cs typeface="Calibri"/>
                <a:sym typeface="Calibri"/>
              </a:rPr>
              <a:t>Bitcoin shows a significantly wider IQR and extended whiskers, highlighting its extremely high volatility.</a:t>
            </a:r>
            <a:endParaRPr/>
          </a:p>
          <a:p>
            <a:pPr marL="158750" lvl="0" indent="0" algn="l" rtl="0">
              <a:lnSpc>
                <a:spcPct val="100000"/>
              </a:lnSpc>
              <a:spcBef>
                <a:spcPts val="0"/>
              </a:spcBef>
              <a:spcAft>
                <a:spcPts val="0"/>
              </a:spcAft>
              <a:buSzPts val="1100"/>
              <a:buNone/>
            </a:pPr>
            <a:r>
              <a:rPr lang="en-US" sz="1200" b="0">
                <a:latin typeface="Calibri"/>
                <a:ea typeface="Calibri"/>
                <a:cs typeface="Calibri"/>
                <a:sym typeface="Calibri"/>
              </a:rPr>
              <a:t>The presence of multiple extreme outliers supports previous conclusions regarding Bitcoin's potential for extreme returns, reinforcing its high-risk, high-reward profile.</a:t>
            </a:r>
            <a:endParaRPr/>
          </a:p>
          <a:p>
            <a:pPr marL="158750" lvl="0" indent="0" algn="l" rtl="0">
              <a:lnSpc>
                <a:spcPct val="100000"/>
              </a:lnSpc>
              <a:spcBef>
                <a:spcPts val="0"/>
              </a:spcBef>
              <a:spcAft>
                <a:spcPts val="0"/>
              </a:spcAft>
              <a:buSzPts val="1100"/>
              <a:buNone/>
            </a:pPr>
            <a:endParaRPr sz="1200" b="1">
              <a:latin typeface="Calibri"/>
              <a:ea typeface="Calibri"/>
              <a:cs typeface="Calibri"/>
              <a:sym typeface="Calibri"/>
            </a:endParaRPr>
          </a:p>
          <a:p>
            <a:pPr marL="158750" lvl="0" indent="0" algn="l" rtl="0">
              <a:lnSpc>
                <a:spcPct val="100000"/>
              </a:lnSpc>
              <a:spcBef>
                <a:spcPts val="0"/>
              </a:spcBef>
              <a:spcAft>
                <a:spcPts val="0"/>
              </a:spcAft>
              <a:buSzPts val="1100"/>
              <a:buNone/>
            </a:pPr>
            <a:r>
              <a:rPr lang="en-US" sz="1200" b="1">
                <a:latin typeface="Calibri"/>
                <a:ea typeface="Calibri"/>
                <a:cs typeface="Calibri"/>
                <a:sym typeface="Calibri"/>
              </a:rPr>
              <a:t>AQR Risk-Balanced Commodities Strategy I (ARCIX)</a:t>
            </a:r>
            <a:endParaRPr/>
          </a:p>
          <a:p>
            <a:pPr marL="158750" lvl="0" indent="0" algn="l" rtl="0">
              <a:lnSpc>
                <a:spcPct val="100000"/>
              </a:lnSpc>
              <a:spcBef>
                <a:spcPts val="0"/>
              </a:spcBef>
              <a:spcAft>
                <a:spcPts val="0"/>
              </a:spcAft>
              <a:buSzPts val="1100"/>
              <a:buNone/>
            </a:pPr>
            <a:r>
              <a:rPr lang="en-US" sz="1200" b="0">
                <a:latin typeface="Calibri"/>
                <a:ea typeface="Calibri"/>
                <a:cs typeface="Calibri"/>
                <a:sym typeface="Calibri"/>
              </a:rPr>
              <a:t>The IQR is moderately wide, indicating some variability in returns. The whiskers show a balanced extension, with outliers present.</a:t>
            </a:r>
            <a:endParaRPr/>
          </a:p>
          <a:p>
            <a:pPr marL="158750" lvl="0" indent="0" algn="l" rtl="0">
              <a:lnSpc>
                <a:spcPct val="100000"/>
              </a:lnSpc>
              <a:spcBef>
                <a:spcPts val="0"/>
              </a:spcBef>
              <a:spcAft>
                <a:spcPts val="0"/>
              </a:spcAft>
              <a:buSzPts val="1100"/>
              <a:buNone/>
            </a:pPr>
            <a:r>
              <a:rPr lang="en-US" sz="1200" b="0">
                <a:latin typeface="Calibri"/>
                <a:ea typeface="Calibri"/>
                <a:cs typeface="Calibri"/>
                <a:sym typeface="Calibri"/>
              </a:rPr>
              <a:t>This aligns with previous observations that ARCIX has moderate volatility driven by commodity price fluctuations.</a:t>
            </a:r>
            <a:endParaRPr/>
          </a:p>
          <a:p>
            <a:pPr marL="158750" lvl="0" indent="0" algn="l" rtl="0">
              <a:lnSpc>
                <a:spcPct val="100000"/>
              </a:lnSpc>
              <a:spcBef>
                <a:spcPts val="0"/>
              </a:spcBef>
              <a:spcAft>
                <a:spcPts val="0"/>
              </a:spcAft>
              <a:buSzPts val="1100"/>
              <a:buNone/>
            </a:pPr>
            <a:endParaRPr sz="1200" b="0">
              <a:latin typeface="Calibri"/>
              <a:ea typeface="Calibri"/>
              <a:cs typeface="Calibri"/>
              <a:sym typeface="Calibri"/>
            </a:endParaRPr>
          </a:p>
          <a:p>
            <a:pPr marL="158750" lvl="0" indent="0" algn="l" rtl="0">
              <a:lnSpc>
                <a:spcPct val="100000"/>
              </a:lnSpc>
              <a:spcBef>
                <a:spcPts val="0"/>
              </a:spcBef>
              <a:spcAft>
                <a:spcPts val="0"/>
              </a:spcAft>
              <a:buSzPts val="1100"/>
              <a:buNone/>
            </a:pPr>
            <a:r>
              <a:rPr lang="en-US" sz="1200" b="1">
                <a:latin typeface="Calibri"/>
                <a:ea typeface="Calibri"/>
                <a:cs typeface="Calibri"/>
                <a:sym typeface="Calibri"/>
              </a:rPr>
              <a:t>AQR Long-Short Equity I (QLEIX)</a:t>
            </a:r>
            <a:endParaRPr/>
          </a:p>
          <a:p>
            <a:pPr marL="158750" lvl="0" indent="0" algn="l" rtl="0">
              <a:lnSpc>
                <a:spcPct val="100000"/>
              </a:lnSpc>
              <a:spcBef>
                <a:spcPts val="0"/>
              </a:spcBef>
              <a:spcAft>
                <a:spcPts val="0"/>
              </a:spcAft>
              <a:buSzPts val="1100"/>
              <a:buNone/>
            </a:pPr>
            <a:r>
              <a:rPr lang="en-US" sz="1200" b="0">
                <a:latin typeface="Calibri"/>
                <a:ea typeface="Calibri"/>
                <a:cs typeface="Calibri"/>
                <a:sym typeface="Calibri"/>
              </a:rPr>
              <a:t>The relatively narrow IQR suggests controlled volatility, which is typical for long-short strategies.</a:t>
            </a:r>
            <a:endParaRPr/>
          </a:p>
          <a:p>
            <a:pPr marL="158750" lvl="0" indent="0" algn="l" rtl="0">
              <a:lnSpc>
                <a:spcPct val="100000"/>
              </a:lnSpc>
              <a:spcBef>
                <a:spcPts val="0"/>
              </a:spcBef>
              <a:spcAft>
                <a:spcPts val="0"/>
              </a:spcAft>
              <a:buSzPts val="1100"/>
              <a:buNone/>
            </a:pPr>
            <a:r>
              <a:rPr lang="en-US" sz="1200" b="0">
                <a:latin typeface="Calibri"/>
                <a:ea typeface="Calibri"/>
                <a:cs typeface="Calibri"/>
                <a:sym typeface="Calibri"/>
              </a:rPr>
              <a:t>A few outliers suggest occasional extreme returns, consistent with previous analyses.</a:t>
            </a:r>
            <a:endParaRPr/>
          </a:p>
          <a:p>
            <a:pPr marL="158750" lvl="0" indent="0" algn="l" rtl="0">
              <a:lnSpc>
                <a:spcPct val="100000"/>
              </a:lnSpc>
              <a:spcBef>
                <a:spcPts val="0"/>
              </a:spcBef>
              <a:spcAft>
                <a:spcPts val="0"/>
              </a:spcAft>
              <a:buSzPts val="1100"/>
              <a:buNone/>
            </a:pPr>
            <a:endParaRPr sz="1200" b="0">
              <a:latin typeface="Calibri"/>
              <a:ea typeface="Calibri"/>
              <a:cs typeface="Calibri"/>
              <a:sym typeface="Calibri"/>
            </a:endParaRPr>
          </a:p>
          <a:p>
            <a:pPr marL="158750" lvl="0" indent="0" algn="l" rtl="0">
              <a:lnSpc>
                <a:spcPct val="100000"/>
              </a:lnSpc>
              <a:spcBef>
                <a:spcPts val="0"/>
              </a:spcBef>
              <a:spcAft>
                <a:spcPts val="0"/>
              </a:spcAft>
              <a:buSzPts val="1100"/>
              <a:buNone/>
            </a:pPr>
            <a:r>
              <a:rPr lang="en-US" sz="1200" b="1">
                <a:latin typeface="Calibri"/>
                <a:ea typeface="Calibri"/>
                <a:cs typeface="Calibri"/>
                <a:sym typeface="Calibri"/>
              </a:rPr>
              <a:t>AQR Style Premia Alternative I (QSPIX)</a:t>
            </a:r>
            <a:endParaRPr/>
          </a:p>
          <a:p>
            <a:pPr marL="158750" lvl="0" indent="0" algn="l" rtl="0">
              <a:lnSpc>
                <a:spcPct val="100000"/>
              </a:lnSpc>
              <a:spcBef>
                <a:spcPts val="0"/>
              </a:spcBef>
              <a:spcAft>
                <a:spcPts val="0"/>
              </a:spcAft>
              <a:buSzPts val="1100"/>
              <a:buNone/>
            </a:pPr>
            <a:r>
              <a:rPr lang="en-US" sz="1200" b="0">
                <a:latin typeface="Calibri"/>
                <a:ea typeface="Calibri"/>
                <a:cs typeface="Calibri"/>
                <a:sym typeface="Calibri"/>
              </a:rPr>
              <a:t>The box plot shows a moderate IQR, indicating moderate return variability. The whiskers extend further, suggesting exposure to different styles can lead to diverse outcomes.</a:t>
            </a:r>
            <a:endParaRPr/>
          </a:p>
          <a:p>
            <a:pPr marL="158750" lvl="0" indent="0" algn="l" rtl="0">
              <a:lnSpc>
                <a:spcPct val="100000"/>
              </a:lnSpc>
              <a:spcBef>
                <a:spcPts val="0"/>
              </a:spcBef>
              <a:spcAft>
                <a:spcPts val="0"/>
              </a:spcAft>
              <a:buSzPts val="1100"/>
              <a:buNone/>
            </a:pPr>
            <a:r>
              <a:rPr lang="en-US" sz="1200" b="0">
                <a:latin typeface="Calibri"/>
                <a:ea typeface="Calibri"/>
                <a:cs typeface="Calibri"/>
                <a:sym typeface="Calibri"/>
              </a:rPr>
              <a:t>Several outliers confirm the heavy tail behavior observed in previous statistical analyses.</a:t>
            </a:r>
            <a:endParaRPr/>
          </a:p>
          <a:p>
            <a:pPr marL="158750" lvl="0" indent="0" algn="l" rtl="0">
              <a:lnSpc>
                <a:spcPct val="100000"/>
              </a:lnSpc>
              <a:spcBef>
                <a:spcPts val="0"/>
              </a:spcBef>
              <a:spcAft>
                <a:spcPts val="0"/>
              </a:spcAft>
              <a:buSzPts val="1100"/>
              <a:buNone/>
            </a:pPr>
            <a:endParaRPr sz="1200" b="0">
              <a:latin typeface="Calibri"/>
              <a:ea typeface="Calibri"/>
              <a:cs typeface="Calibri"/>
              <a:sym typeface="Calibri"/>
            </a:endParaRPr>
          </a:p>
          <a:p>
            <a:pPr marL="158750" lvl="0" indent="0" algn="l" rtl="0">
              <a:lnSpc>
                <a:spcPct val="100000"/>
              </a:lnSpc>
              <a:spcBef>
                <a:spcPts val="0"/>
              </a:spcBef>
              <a:spcAft>
                <a:spcPts val="0"/>
              </a:spcAft>
              <a:buSzPts val="1100"/>
              <a:buNone/>
            </a:pPr>
            <a:r>
              <a:rPr lang="en-US" sz="1200" b="1">
                <a:latin typeface="Calibri"/>
                <a:ea typeface="Calibri"/>
                <a:cs typeface="Calibri"/>
                <a:sym typeface="Calibri"/>
              </a:rPr>
              <a:t>AQR Equity Market Neutral I (QMNIX)</a:t>
            </a:r>
            <a:endParaRPr/>
          </a:p>
          <a:p>
            <a:pPr marL="158750" lvl="0" indent="0" algn="l" rtl="0">
              <a:lnSpc>
                <a:spcPct val="100000"/>
              </a:lnSpc>
              <a:spcBef>
                <a:spcPts val="0"/>
              </a:spcBef>
              <a:spcAft>
                <a:spcPts val="0"/>
              </a:spcAft>
              <a:buSzPts val="1100"/>
              <a:buNone/>
            </a:pPr>
            <a:r>
              <a:rPr lang="en-US" sz="1200" b="0">
                <a:latin typeface="Calibri"/>
                <a:ea typeface="Calibri"/>
                <a:cs typeface="Calibri"/>
                <a:sym typeface="Calibri"/>
              </a:rPr>
              <a:t>The box plot for QMNIX shows a narrow IQR, indicating low return variability. The whiskers are also short, supporting its market-neutral nature with low systematic risk.</a:t>
            </a:r>
            <a:endParaRPr/>
          </a:p>
          <a:p>
            <a:pPr marL="158750" lvl="0" indent="0" algn="l" rtl="0">
              <a:lnSpc>
                <a:spcPct val="100000"/>
              </a:lnSpc>
              <a:spcBef>
                <a:spcPts val="0"/>
              </a:spcBef>
              <a:spcAft>
                <a:spcPts val="0"/>
              </a:spcAft>
              <a:buSzPts val="1100"/>
              <a:buNone/>
            </a:pPr>
            <a:r>
              <a:rPr lang="en-US" sz="1200" b="0">
                <a:latin typeface="Calibri"/>
                <a:ea typeface="Calibri"/>
                <a:cs typeface="Calibri"/>
                <a:sym typeface="Calibri"/>
              </a:rPr>
              <a:t>This supports previous findings that QMNIX has a relatively stable return distribution.</a:t>
            </a:r>
            <a:endParaRPr/>
          </a:p>
          <a:p>
            <a:pPr marL="158750" lvl="0" indent="0" algn="l" rtl="0">
              <a:lnSpc>
                <a:spcPct val="100000"/>
              </a:lnSpc>
              <a:spcBef>
                <a:spcPts val="0"/>
              </a:spcBef>
              <a:spcAft>
                <a:spcPts val="0"/>
              </a:spcAft>
              <a:buSzPts val="1100"/>
              <a:buNone/>
            </a:pPr>
            <a:endParaRPr sz="1200" b="1">
              <a:latin typeface="Calibri"/>
              <a:ea typeface="Calibri"/>
              <a:cs typeface="Calibri"/>
              <a:sym typeface="Calibri"/>
            </a:endParaRPr>
          </a:p>
          <a:p>
            <a:pPr marL="158750" lvl="0" indent="0" algn="l" rtl="0">
              <a:lnSpc>
                <a:spcPct val="100000"/>
              </a:lnSpc>
              <a:spcBef>
                <a:spcPts val="0"/>
              </a:spcBef>
              <a:spcAft>
                <a:spcPts val="0"/>
              </a:spcAft>
              <a:buSzPts val="1100"/>
              <a:buNone/>
            </a:pPr>
            <a:r>
              <a:rPr lang="en-US" sz="1200" b="1">
                <a:latin typeface="Calibri"/>
                <a:ea typeface="Calibri"/>
                <a:cs typeface="Calibri"/>
                <a:sym typeface="Calibri"/>
              </a:rPr>
              <a:t>AQR Macro Opportunities I (QGMIX)</a:t>
            </a:r>
            <a:endParaRPr/>
          </a:p>
          <a:p>
            <a:pPr marL="158750" lvl="0" indent="0" algn="l" rtl="0">
              <a:lnSpc>
                <a:spcPct val="100000"/>
              </a:lnSpc>
              <a:spcBef>
                <a:spcPts val="0"/>
              </a:spcBef>
              <a:spcAft>
                <a:spcPts val="0"/>
              </a:spcAft>
              <a:buSzPts val="1100"/>
              <a:buNone/>
            </a:pPr>
            <a:r>
              <a:rPr lang="en-US" sz="1200" b="0">
                <a:latin typeface="Calibri"/>
                <a:ea typeface="Calibri"/>
                <a:cs typeface="Calibri"/>
                <a:sym typeface="Calibri"/>
              </a:rPr>
              <a:t>The IQR is more expansive, indicating that macroeconomic factors contribute to moderate return variability.</a:t>
            </a:r>
            <a:endParaRPr/>
          </a:p>
          <a:p>
            <a:pPr marL="158750" lvl="0" indent="0" algn="l" rtl="0">
              <a:lnSpc>
                <a:spcPct val="100000"/>
              </a:lnSpc>
              <a:spcBef>
                <a:spcPts val="0"/>
              </a:spcBef>
              <a:spcAft>
                <a:spcPts val="0"/>
              </a:spcAft>
              <a:buSzPts val="1100"/>
              <a:buNone/>
            </a:pPr>
            <a:r>
              <a:rPr lang="en-US" sz="1200" b="0">
                <a:latin typeface="Calibri"/>
                <a:ea typeface="Calibri"/>
                <a:cs typeface="Calibri"/>
                <a:sym typeface="Calibri"/>
              </a:rPr>
              <a:t>Outliers in both directions suggest sensitivity to global economic changes, which is consistent with earlier observations.</a:t>
            </a:r>
            <a:endParaRPr/>
          </a:p>
          <a:p>
            <a:pPr marL="158750" lvl="0" indent="0" algn="l" rtl="0">
              <a:lnSpc>
                <a:spcPct val="100000"/>
              </a:lnSpc>
              <a:spcBef>
                <a:spcPts val="0"/>
              </a:spcBef>
              <a:spcAft>
                <a:spcPts val="0"/>
              </a:spcAft>
              <a:buSzPts val="1100"/>
              <a:buNone/>
            </a:pPr>
            <a:endParaRPr sz="1200" b="0">
              <a:latin typeface="Calibri"/>
              <a:ea typeface="Calibri"/>
              <a:cs typeface="Calibri"/>
              <a:sym typeface="Calibri"/>
            </a:endParaRPr>
          </a:p>
          <a:p>
            <a:pPr marL="158750" lvl="0" indent="0" algn="l" rtl="0">
              <a:lnSpc>
                <a:spcPct val="100000"/>
              </a:lnSpc>
              <a:spcBef>
                <a:spcPts val="0"/>
              </a:spcBef>
              <a:spcAft>
                <a:spcPts val="0"/>
              </a:spcAft>
              <a:buSzPts val="1100"/>
              <a:buNone/>
            </a:pPr>
            <a:r>
              <a:rPr lang="en-US" sz="1200" b="1">
                <a:latin typeface="Calibri"/>
                <a:ea typeface="Calibri"/>
                <a:cs typeface="Calibri"/>
                <a:sym typeface="Calibri"/>
              </a:rPr>
              <a:t>AGF U.S. Market Neutral Anti-Beta (BTAL)</a:t>
            </a:r>
            <a:endParaRPr/>
          </a:p>
          <a:p>
            <a:pPr marL="158750" lvl="0" indent="0" algn="l" rtl="0">
              <a:lnSpc>
                <a:spcPct val="100000"/>
              </a:lnSpc>
              <a:spcBef>
                <a:spcPts val="0"/>
              </a:spcBef>
              <a:spcAft>
                <a:spcPts val="0"/>
              </a:spcAft>
              <a:buSzPts val="1100"/>
              <a:buNone/>
            </a:pPr>
            <a:r>
              <a:rPr lang="en-US" sz="1200" b="0">
                <a:latin typeface="Calibri"/>
                <a:ea typeface="Calibri"/>
                <a:cs typeface="Calibri"/>
                <a:sym typeface="Calibri"/>
              </a:rPr>
              <a:t>The IQR is moderate, with the whiskers extending slightly further, indicating moderate volatility.</a:t>
            </a:r>
            <a:endParaRPr/>
          </a:p>
          <a:p>
            <a:pPr marL="158750" lvl="0" indent="0" algn="l" rtl="0">
              <a:lnSpc>
                <a:spcPct val="100000"/>
              </a:lnSpc>
              <a:spcBef>
                <a:spcPts val="0"/>
              </a:spcBef>
              <a:spcAft>
                <a:spcPts val="0"/>
              </a:spcAft>
              <a:buSzPts val="1100"/>
              <a:buNone/>
            </a:pPr>
            <a:r>
              <a:rPr lang="en-US" sz="1200" b="0">
                <a:latin typeface="Calibri"/>
                <a:ea typeface="Calibri"/>
                <a:cs typeface="Calibri"/>
                <a:sym typeface="Calibri"/>
              </a:rPr>
              <a:t>Negative outliers are observed, consistent with previous observations of negative skewness and the occasional downside risk of anti-beta strategies.</a:t>
            </a:r>
            <a:endParaRPr/>
          </a:p>
          <a:p>
            <a:pPr marL="158750" lvl="0" indent="0" algn="l" rtl="0">
              <a:lnSpc>
                <a:spcPct val="100000"/>
              </a:lnSpc>
              <a:spcBef>
                <a:spcPts val="0"/>
              </a:spcBef>
              <a:spcAft>
                <a:spcPts val="0"/>
              </a:spcAft>
              <a:buSzPts val="1100"/>
              <a:buNone/>
            </a:pPr>
            <a:endParaRPr sz="1200" b="0">
              <a:latin typeface="Calibri"/>
              <a:ea typeface="Calibri"/>
              <a:cs typeface="Calibri"/>
              <a:sym typeface="Calibri"/>
            </a:endParaRPr>
          </a:p>
          <a:p>
            <a:pPr marL="158750" lvl="0" indent="0" algn="l" rtl="0">
              <a:lnSpc>
                <a:spcPct val="100000"/>
              </a:lnSpc>
              <a:spcBef>
                <a:spcPts val="0"/>
              </a:spcBef>
              <a:spcAft>
                <a:spcPts val="0"/>
              </a:spcAft>
              <a:buSzPts val="1100"/>
              <a:buNone/>
            </a:pPr>
            <a:r>
              <a:rPr lang="en-US" sz="1200" b="1">
                <a:latin typeface="Calibri"/>
                <a:ea typeface="Calibri"/>
                <a:cs typeface="Calibri"/>
                <a:sym typeface="Calibri"/>
              </a:rPr>
              <a:t>AQR Managed Futures Strategy HV I (QMHIX)</a:t>
            </a:r>
            <a:endParaRPr/>
          </a:p>
          <a:p>
            <a:pPr marL="158750" lvl="0" indent="0" algn="l" rtl="0">
              <a:lnSpc>
                <a:spcPct val="100000"/>
              </a:lnSpc>
              <a:spcBef>
                <a:spcPts val="0"/>
              </a:spcBef>
              <a:spcAft>
                <a:spcPts val="0"/>
              </a:spcAft>
              <a:buSzPts val="1100"/>
              <a:buNone/>
            </a:pPr>
            <a:r>
              <a:rPr lang="en-US" sz="1200" b="0">
                <a:latin typeface="Calibri"/>
                <a:ea typeface="Calibri"/>
                <a:cs typeface="Calibri"/>
                <a:sym typeface="Calibri"/>
              </a:rPr>
              <a:t>The box plot shows a wide IQR and long whiskers, indicating significant volatility and return variability typical of managed futures strategies.</a:t>
            </a:r>
            <a:endParaRPr/>
          </a:p>
          <a:p>
            <a:pPr marL="158750" lvl="0" indent="0" algn="l" rtl="0">
              <a:lnSpc>
                <a:spcPct val="100000"/>
              </a:lnSpc>
              <a:spcBef>
                <a:spcPts val="0"/>
              </a:spcBef>
              <a:spcAft>
                <a:spcPts val="0"/>
              </a:spcAft>
              <a:buSzPts val="1100"/>
              <a:buNone/>
            </a:pPr>
            <a:r>
              <a:rPr lang="en-US" sz="1200" b="0">
                <a:latin typeface="Calibri"/>
                <a:ea typeface="Calibri"/>
                <a:cs typeface="Calibri"/>
                <a:sym typeface="Calibri"/>
              </a:rPr>
              <a:t>The presence of outliers aligns with earlier observations of high kurtosis and the unpredictable nature of such strategies.</a:t>
            </a:r>
            <a:endParaRPr/>
          </a:p>
          <a:p>
            <a:pPr marL="158750" lvl="0" indent="0" algn="l" rtl="0">
              <a:lnSpc>
                <a:spcPct val="100000"/>
              </a:lnSpc>
              <a:spcBef>
                <a:spcPts val="0"/>
              </a:spcBef>
              <a:spcAft>
                <a:spcPts val="0"/>
              </a:spcAft>
              <a:buSzPts val="1100"/>
              <a:buNone/>
            </a:pPr>
            <a:endParaRPr sz="1200" b="0">
              <a:latin typeface="Calibri"/>
              <a:ea typeface="Calibri"/>
              <a:cs typeface="Calibri"/>
              <a:sym typeface="Calibri"/>
            </a:endParaRPr>
          </a:p>
          <a:p>
            <a:pPr marL="158750" lvl="0" indent="0" algn="l" rtl="0">
              <a:lnSpc>
                <a:spcPct val="100000"/>
              </a:lnSpc>
              <a:spcBef>
                <a:spcPts val="0"/>
              </a:spcBef>
              <a:spcAft>
                <a:spcPts val="0"/>
              </a:spcAft>
              <a:buSzPts val="1100"/>
              <a:buNone/>
            </a:pPr>
            <a:r>
              <a:rPr lang="en-US" sz="1200" b="1">
                <a:latin typeface="Calibri"/>
                <a:ea typeface="Calibri"/>
                <a:cs typeface="Calibri"/>
                <a:sym typeface="Calibri"/>
              </a:rPr>
              <a:t>Invesco DB US Dollar Bullish (UUP)</a:t>
            </a:r>
            <a:endParaRPr/>
          </a:p>
          <a:p>
            <a:pPr marL="158750" lvl="0" indent="0" algn="l" rtl="0">
              <a:lnSpc>
                <a:spcPct val="100000"/>
              </a:lnSpc>
              <a:spcBef>
                <a:spcPts val="0"/>
              </a:spcBef>
              <a:spcAft>
                <a:spcPts val="0"/>
              </a:spcAft>
              <a:buSzPts val="1100"/>
              <a:buNone/>
            </a:pPr>
            <a:r>
              <a:rPr lang="en-US" sz="1200" b="0">
                <a:latin typeface="Calibri"/>
                <a:ea typeface="Calibri"/>
                <a:cs typeface="Calibri"/>
                <a:sym typeface="Calibri"/>
              </a:rPr>
              <a:t>The IQR is narrow, indicating low return variability and consistent performance.</a:t>
            </a:r>
            <a:endParaRPr/>
          </a:p>
          <a:p>
            <a:pPr marL="158750" lvl="0" indent="0" algn="l" rtl="0">
              <a:lnSpc>
                <a:spcPct val="100000"/>
              </a:lnSpc>
              <a:spcBef>
                <a:spcPts val="0"/>
              </a:spcBef>
              <a:spcAft>
                <a:spcPts val="0"/>
              </a:spcAft>
              <a:buSzPts val="1100"/>
              <a:buNone/>
            </a:pPr>
            <a:r>
              <a:rPr lang="en-US" sz="1200" b="0">
                <a:latin typeface="Calibri"/>
                <a:ea typeface="Calibri"/>
                <a:cs typeface="Calibri"/>
                <a:sym typeface="Calibri"/>
              </a:rPr>
              <a:t>The whiskers and outliers are limited, supporting earlier conclusions that UUP has a stable return profile driven by the value of the US dollar.</a:t>
            </a:r>
            <a:endParaRPr/>
          </a:p>
          <a:p>
            <a:pPr marL="158750" lvl="0" indent="0" algn="l" rtl="0">
              <a:lnSpc>
                <a:spcPct val="100000"/>
              </a:lnSpc>
              <a:spcBef>
                <a:spcPts val="0"/>
              </a:spcBef>
              <a:spcAft>
                <a:spcPts val="0"/>
              </a:spcAft>
              <a:buSzPts val="1100"/>
              <a:buNone/>
            </a:pPr>
            <a:endParaRPr sz="1200" b="0">
              <a:latin typeface="Calibri"/>
              <a:ea typeface="Calibri"/>
              <a:cs typeface="Calibri"/>
              <a:sym typeface="Calibri"/>
            </a:endParaRPr>
          </a:p>
          <a:p>
            <a:pPr marL="158750" lvl="0" indent="0" algn="l" rtl="0">
              <a:lnSpc>
                <a:spcPct val="100000"/>
              </a:lnSpc>
              <a:spcBef>
                <a:spcPts val="0"/>
              </a:spcBef>
              <a:spcAft>
                <a:spcPts val="0"/>
              </a:spcAft>
              <a:buSzPts val="1100"/>
              <a:buNone/>
            </a:pPr>
            <a:r>
              <a:rPr lang="en-US" sz="1200" b="1">
                <a:latin typeface="Calibri"/>
                <a:ea typeface="Calibri"/>
                <a:cs typeface="Calibri"/>
                <a:sym typeface="Calibri"/>
              </a:rPr>
              <a:t>ProShares VIX Mid-Term Futures (VIXM)</a:t>
            </a:r>
            <a:endParaRPr/>
          </a:p>
          <a:p>
            <a:pPr marL="158750" lvl="0" indent="0" algn="l" rtl="0">
              <a:lnSpc>
                <a:spcPct val="100000"/>
              </a:lnSpc>
              <a:spcBef>
                <a:spcPts val="0"/>
              </a:spcBef>
              <a:spcAft>
                <a:spcPts val="0"/>
              </a:spcAft>
              <a:buSzPts val="1100"/>
              <a:buNone/>
            </a:pPr>
            <a:r>
              <a:rPr lang="en-US" sz="1200" b="0">
                <a:latin typeface="Calibri"/>
                <a:ea typeface="Calibri"/>
                <a:cs typeface="Calibri"/>
                <a:sym typeface="Calibri"/>
              </a:rPr>
              <a:t>The box plot shows a wide IQR and extended whiskers, indicating high return variability, which is typical for VIX-related products.</a:t>
            </a:r>
            <a:endParaRPr/>
          </a:p>
          <a:p>
            <a:pPr marL="158750" lvl="0" indent="0" algn="l" rtl="0">
              <a:lnSpc>
                <a:spcPct val="100000"/>
              </a:lnSpc>
              <a:spcBef>
                <a:spcPts val="0"/>
              </a:spcBef>
              <a:spcAft>
                <a:spcPts val="0"/>
              </a:spcAft>
              <a:buSzPts val="1100"/>
              <a:buNone/>
            </a:pPr>
            <a:r>
              <a:rPr lang="en-US" sz="1200" b="0">
                <a:latin typeface="Calibri"/>
                <a:ea typeface="Calibri"/>
                <a:cs typeface="Calibri"/>
                <a:sym typeface="Calibri"/>
              </a:rPr>
              <a:t>The presence of extreme outliers aligns with previous observations of significant tail risk and sensitivity to volatility shocks.</a:t>
            </a:r>
            <a:endParaRPr/>
          </a:p>
          <a:p>
            <a:pPr marL="158750" lvl="0" indent="0" algn="l" rtl="0">
              <a:lnSpc>
                <a:spcPct val="100000"/>
              </a:lnSpc>
              <a:spcBef>
                <a:spcPts val="0"/>
              </a:spcBef>
              <a:spcAft>
                <a:spcPts val="0"/>
              </a:spcAft>
              <a:buSzPts val="1100"/>
              <a:buNone/>
            </a:pPr>
            <a:endParaRPr sz="1200" b="0">
              <a:latin typeface="Calibri"/>
              <a:ea typeface="Calibri"/>
              <a:cs typeface="Calibri"/>
              <a:sym typeface="Calibri"/>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5" name="Google Shape;85;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2" name="Google Shape;92;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SzPts val="1100"/>
              <a:buNone/>
            </a:pPr>
            <a:r>
              <a:rPr lang="en-US" sz="1200" b="1">
                <a:latin typeface="Calibri"/>
                <a:ea typeface="Calibri"/>
                <a:cs typeface="Calibri"/>
                <a:sym typeface="Calibri"/>
              </a:rPr>
              <a:t>Correlation with VASIX</a:t>
            </a:r>
            <a:endParaRPr/>
          </a:p>
          <a:p>
            <a:pPr marL="0" marR="0" lvl="0" indent="0" algn="l" rtl="0">
              <a:lnSpc>
                <a:spcPct val="100000"/>
              </a:lnSpc>
              <a:spcBef>
                <a:spcPts val="0"/>
              </a:spcBef>
              <a:spcAft>
                <a:spcPts val="0"/>
              </a:spcAft>
              <a:buSzPts val="1100"/>
              <a:buFont typeface="Noto Sans Symbols"/>
              <a:buNone/>
            </a:pPr>
            <a:r>
              <a:rPr lang="en-US" sz="1200">
                <a:latin typeface="Calibri"/>
                <a:ea typeface="Calibri"/>
                <a:cs typeface="Calibri"/>
                <a:sym typeface="Calibri"/>
              </a:rPr>
              <a:t>Vanguard Total World Stock ETF (VT) has the highest positive correlation with VASIX (0.80), indicating a similar return behavior.</a:t>
            </a:r>
            <a:endParaRPr/>
          </a:p>
          <a:p>
            <a:pPr marL="0" marR="0" lvl="0" indent="0" algn="l" rtl="0">
              <a:lnSpc>
                <a:spcPct val="100000"/>
              </a:lnSpc>
              <a:spcBef>
                <a:spcPts val="0"/>
              </a:spcBef>
              <a:spcAft>
                <a:spcPts val="0"/>
              </a:spcAft>
              <a:buSzPts val="1100"/>
              <a:buFont typeface="Noto Sans Symbols"/>
              <a:buNone/>
            </a:pPr>
            <a:r>
              <a:rPr lang="en-US" sz="1200">
                <a:latin typeface="Calibri"/>
                <a:ea typeface="Calibri"/>
                <a:cs typeface="Calibri"/>
                <a:sym typeface="Calibri"/>
              </a:rPr>
              <a:t>PIMCO 25+ Year Zero Coupon US Trs ETF (ZROZ) also has a relatively strong correlation with VASIX (0.62).</a:t>
            </a:r>
            <a:endParaRPr/>
          </a:p>
          <a:p>
            <a:pPr marL="0" marR="0" lvl="0" indent="0" algn="l" rtl="0">
              <a:lnSpc>
                <a:spcPct val="100000"/>
              </a:lnSpc>
              <a:spcBef>
                <a:spcPts val="0"/>
              </a:spcBef>
              <a:spcAft>
                <a:spcPts val="0"/>
              </a:spcAft>
              <a:buSzPts val="1100"/>
              <a:buFont typeface="Noto Sans Symbols"/>
              <a:buNone/>
            </a:pPr>
            <a:r>
              <a:rPr lang="en-US" sz="1200">
                <a:latin typeface="Calibri"/>
                <a:ea typeface="Calibri"/>
                <a:cs typeface="Calibri"/>
                <a:sym typeface="Calibri"/>
              </a:rPr>
              <a:t>AGF U.S. Market Neutral Anti-Beta (BTAL) and Invesco DB US Dollar Bullish (UUP) have negative correlations with VASIX, suggesting they could provide effective diversification.</a:t>
            </a:r>
            <a:endParaRPr/>
          </a:p>
          <a:p>
            <a:pPr marL="0" marR="0" lvl="0" indent="0" algn="l" rtl="0">
              <a:lnSpc>
                <a:spcPct val="100000"/>
              </a:lnSpc>
              <a:spcBef>
                <a:spcPts val="0"/>
              </a:spcBef>
              <a:spcAft>
                <a:spcPts val="0"/>
              </a:spcAft>
              <a:buSzPts val="1100"/>
              <a:buNone/>
            </a:pPr>
            <a:r>
              <a:rPr lang="en-US" sz="1200">
                <a:latin typeface="Calibri"/>
                <a:ea typeface="Calibri"/>
                <a:cs typeface="Calibri"/>
                <a:sym typeface="Calibri"/>
              </a:rPr>
              <a:t> </a:t>
            </a:r>
            <a:endParaRPr/>
          </a:p>
          <a:p>
            <a:pPr marL="0" marR="0" lvl="0" indent="0" algn="l" rtl="0">
              <a:lnSpc>
                <a:spcPct val="100000"/>
              </a:lnSpc>
              <a:spcBef>
                <a:spcPts val="0"/>
              </a:spcBef>
              <a:spcAft>
                <a:spcPts val="0"/>
              </a:spcAft>
              <a:buSzPts val="1100"/>
              <a:buNone/>
            </a:pPr>
            <a:r>
              <a:rPr lang="en-US" sz="1200" b="1">
                <a:latin typeface="Calibri"/>
                <a:ea typeface="Calibri"/>
                <a:cs typeface="Calibri"/>
                <a:sym typeface="Calibri"/>
              </a:rPr>
              <a:t>Risk Characteristics (Std Dev)</a:t>
            </a:r>
            <a:endParaRPr/>
          </a:p>
          <a:p>
            <a:pPr marL="0" marR="0" lvl="0" indent="0" algn="l" rtl="0">
              <a:lnSpc>
                <a:spcPct val="100000"/>
              </a:lnSpc>
              <a:spcBef>
                <a:spcPts val="0"/>
              </a:spcBef>
              <a:spcAft>
                <a:spcPts val="0"/>
              </a:spcAft>
              <a:buSzPts val="1100"/>
              <a:buFont typeface="Noto Sans Symbols"/>
              <a:buNone/>
            </a:pPr>
            <a:r>
              <a:rPr lang="en-US" sz="1200">
                <a:latin typeface="Calibri"/>
                <a:ea typeface="Calibri"/>
                <a:cs typeface="Calibri"/>
                <a:sym typeface="Calibri"/>
              </a:rPr>
              <a:t>Bitcoin (^BTC) has the highest standard deviation (22.12%), indicating the highest risk and volatility.</a:t>
            </a:r>
            <a:endParaRPr/>
          </a:p>
          <a:p>
            <a:pPr marL="0" marR="0" lvl="0" indent="0" algn="l" rtl="0">
              <a:lnSpc>
                <a:spcPct val="100000"/>
              </a:lnSpc>
              <a:spcBef>
                <a:spcPts val="0"/>
              </a:spcBef>
              <a:spcAft>
                <a:spcPts val="0"/>
              </a:spcAft>
              <a:buSzPts val="1100"/>
              <a:buFont typeface="Noto Sans Symbols"/>
              <a:buNone/>
            </a:pPr>
            <a:r>
              <a:rPr lang="en-US" sz="1200">
                <a:latin typeface="Calibri"/>
                <a:ea typeface="Calibri"/>
                <a:cs typeface="Calibri"/>
                <a:sym typeface="Calibri"/>
              </a:rPr>
              <a:t>AGF U.S. Market Neutral Anti-Beta (BTAL) and PIMCO 25+ Year Zero Coupon US Trs ETF (ZROZ) have relatively low standard deviations (4.29% and 6.08%, respectively), suggesting they may be less volatile.</a:t>
            </a:r>
            <a:endParaRPr/>
          </a:p>
          <a:p>
            <a:pPr marL="0" marR="0" lvl="0" indent="0" algn="l" rtl="0">
              <a:lnSpc>
                <a:spcPct val="100000"/>
              </a:lnSpc>
              <a:spcBef>
                <a:spcPts val="0"/>
              </a:spcBef>
              <a:spcAft>
                <a:spcPts val="0"/>
              </a:spcAft>
              <a:buSzPts val="1100"/>
              <a:buFont typeface="Noto Sans Symbols"/>
              <a:buNone/>
            </a:pPr>
            <a:r>
              <a:rPr lang="en-US" sz="1200">
                <a:latin typeface="Calibri"/>
                <a:ea typeface="Calibri"/>
                <a:cs typeface="Calibri"/>
                <a:sym typeface="Calibri"/>
              </a:rPr>
              <a:t>Vanguard LifeStrategy Income Fund (VASIX) itself has a low standard deviation (1.63%), reflecting its conservative nature.</a:t>
            </a:r>
            <a:endParaRPr/>
          </a:p>
          <a:p>
            <a:pPr marL="0" marR="0" lvl="0" indent="0" algn="l" rtl="0">
              <a:lnSpc>
                <a:spcPct val="100000"/>
              </a:lnSpc>
              <a:spcBef>
                <a:spcPts val="0"/>
              </a:spcBef>
              <a:spcAft>
                <a:spcPts val="0"/>
              </a:spcAft>
              <a:buSzPts val="1100"/>
              <a:buNone/>
            </a:pPr>
            <a:r>
              <a:rPr lang="en-US" sz="1200">
                <a:latin typeface="Calibri"/>
                <a:ea typeface="Calibri"/>
                <a:cs typeface="Calibri"/>
                <a:sym typeface="Calibri"/>
              </a:rPr>
              <a:t> </a:t>
            </a:r>
            <a:endParaRPr sz="1200" b="1">
              <a:latin typeface="Calibri"/>
              <a:ea typeface="Calibri"/>
              <a:cs typeface="Calibri"/>
              <a:sym typeface="Calibri"/>
            </a:endParaRPr>
          </a:p>
          <a:p>
            <a:pPr marL="0" marR="0" lvl="0" indent="0" algn="l" rtl="0">
              <a:lnSpc>
                <a:spcPct val="100000"/>
              </a:lnSpc>
              <a:spcBef>
                <a:spcPts val="0"/>
              </a:spcBef>
              <a:spcAft>
                <a:spcPts val="0"/>
              </a:spcAft>
              <a:buSzPts val="1100"/>
              <a:buNone/>
            </a:pPr>
            <a:r>
              <a:rPr lang="en-US" sz="1200" b="1">
                <a:latin typeface="Calibri"/>
                <a:ea typeface="Calibri"/>
                <a:cs typeface="Calibri"/>
                <a:sym typeface="Calibri"/>
              </a:rPr>
              <a:t>Skewness and Kurtosis</a:t>
            </a:r>
            <a:endParaRPr/>
          </a:p>
          <a:p>
            <a:pPr marL="0" marR="0" lvl="0" indent="0" algn="l" rtl="0">
              <a:lnSpc>
                <a:spcPct val="100000"/>
              </a:lnSpc>
              <a:spcBef>
                <a:spcPts val="0"/>
              </a:spcBef>
              <a:spcAft>
                <a:spcPts val="0"/>
              </a:spcAft>
              <a:buSzPts val="1100"/>
              <a:buFont typeface="Noto Sans Symbols"/>
              <a:buNone/>
            </a:pPr>
            <a:r>
              <a:rPr lang="en-US" sz="1200">
                <a:latin typeface="Calibri"/>
                <a:ea typeface="Calibri"/>
                <a:cs typeface="Calibri"/>
                <a:sym typeface="Calibri"/>
              </a:rPr>
              <a:t>Bitcoin (^BTC) and ProShares VIX Mid-Term Futures (VIXM) have high positive skewness, implying occasional extreme positive returns.</a:t>
            </a:r>
            <a:endParaRPr/>
          </a:p>
          <a:p>
            <a:pPr marL="0" marR="0" lvl="0" indent="0" algn="l" rtl="0">
              <a:lnSpc>
                <a:spcPct val="100000"/>
              </a:lnSpc>
              <a:spcBef>
                <a:spcPts val="0"/>
              </a:spcBef>
              <a:spcAft>
                <a:spcPts val="0"/>
              </a:spcAft>
              <a:buSzPts val="1100"/>
              <a:buFont typeface="Noto Sans Symbols"/>
              <a:buNone/>
            </a:pPr>
            <a:r>
              <a:rPr lang="en-US" sz="1200">
                <a:latin typeface="Calibri"/>
                <a:ea typeface="Calibri"/>
                <a:cs typeface="Calibri"/>
                <a:sym typeface="Calibri"/>
              </a:rPr>
              <a:t>AGF U.S. Market Neutral Anti-Beta (BTAL) and AQR Managed Futures Strategy HV I (QMHIX) exhibit negative skewness, suggesting a propensity for extreme negative returns.</a:t>
            </a:r>
            <a:endParaRPr/>
          </a:p>
          <a:p>
            <a:pPr marL="0" marR="0" lvl="0" indent="0" algn="l" rtl="0">
              <a:lnSpc>
                <a:spcPct val="100000"/>
              </a:lnSpc>
              <a:spcBef>
                <a:spcPts val="0"/>
              </a:spcBef>
              <a:spcAft>
                <a:spcPts val="0"/>
              </a:spcAft>
              <a:buSzPts val="1100"/>
              <a:buFont typeface="Noto Sans Symbols"/>
              <a:buNone/>
            </a:pPr>
            <a:r>
              <a:rPr lang="en-US" sz="1200">
                <a:latin typeface="Calibri"/>
                <a:ea typeface="Calibri"/>
                <a:cs typeface="Calibri"/>
                <a:sym typeface="Calibri"/>
              </a:rPr>
              <a:t>PIMCO 25+ Year Zero Coupon US Trs ETF (ZROZ) shows notable positive kurtosis, indicating the presence of extreme return events or outliers.</a:t>
            </a:r>
            <a:endParaRPr/>
          </a:p>
          <a:p>
            <a:pPr marL="0" marR="0" lvl="0" indent="0" algn="l" rtl="0">
              <a:lnSpc>
                <a:spcPct val="100000"/>
              </a:lnSpc>
              <a:spcBef>
                <a:spcPts val="0"/>
              </a:spcBef>
              <a:spcAft>
                <a:spcPts val="0"/>
              </a:spcAft>
              <a:buSzPts val="1100"/>
              <a:buNone/>
            </a:pPr>
            <a:r>
              <a:rPr lang="en-US" sz="1200" b="1">
                <a:latin typeface="Calibri"/>
                <a:ea typeface="Calibri"/>
                <a:cs typeface="Calibri"/>
                <a:sym typeface="Calibri"/>
              </a:rPr>
              <a:t> </a:t>
            </a:r>
            <a:endParaRPr/>
          </a:p>
          <a:p>
            <a:pPr marL="0" marR="0" lvl="0" indent="0" algn="l" rtl="0">
              <a:lnSpc>
                <a:spcPct val="100000"/>
              </a:lnSpc>
              <a:spcBef>
                <a:spcPts val="0"/>
              </a:spcBef>
              <a:spcAft>
                <a:spcPts val="0"/>
              </a:spcAft>
              <a:buSzPts val="1100"/>
              <a:buNone/>
            </a:pPr>
            <a:r>
              <a:rPr lang="en-US" sz="1200" b="1">
                <a:latin typeface="Calibri"/>
                <a:ea typeface="Calibri"/>
                <a:cs typeface="Calibri"/>
                <a:sym typeface="Calibri"/>
              </a:rPr>
              <a:t>Return Distribution</a:t>
            </a:r>
            <a:endParaRPr/>
          </a:p>
          <a:p>
            <a:pPr marL="0" marR="0" lvl="0" indent="0" algn="l" rtl="0">
              <a:lnSpc>
                <a:spcPct val="100000"/>
              </a:lnSpc>
              <a:spcBef>
                <a:spcPts val="0"/>
              </a:spcBef>
              <a:spcAft>
                <a:spcPts val="0"/>
              </a:spcAft>
              <a:buSzPts val="1100"/>
              <a:buFont typeface="Noto Sans Symbols"/>
              <a:buNone/>
            </a:pPr>
            <a:r>
              <a:rPr lang="en-US" sz="1200">
                <a:latin typeface="Calibri"/>
                <a:ea typeface="Calibri"/>
                <a:cs typeface="Calibri"/>
                <a:sym typeface="Calibri"/>
              </a:rPr>
              <a:t>Vanguard LifeStrategy Income Fund (VASIX) has a mean monthly return of 0.29%, reflecting stable performance with moderate risk.</a:t>
            </a:r>
            <a:endParaRPr/>
          </a:p>
          <a:p>
            <a:pPr marL="0" marR="0" lvl="0" indent="0" algn="l" rtl="0">
              <a:lnSpc>
                <a:spcPct val="100000"/>
              </a:lnSpc>
              <a:spcBef>
                <a:spcPts val="0"/>
              </a:spcBef>
              <a:spcAft>
                <a:spcPts val="0"/>
              </a:spcAft>
              <a:buSzPts val="1100"/>
              <a:buFont typeface="Noto Sans Symbols"/>
              <a:buNone/>
            </a:pPr>
            <a:r>
              <a:rPr lang="en-US" sz="1200">
                <a:latin typeface="Calibri"/>
                <a:ea typeface="Calibri"/>
                <a:cs typeface="Calibri"/>
                <a:sym typeface="Calibri"/>
              </a:rPr>
              <a:t>Bitcoin (^BTC) has the highest mean return (6.67%) but also the highest volatility, illustrating a risk-return trade-off.</a:t>
            </a:r>
            <a:endParaRPr/>
          </a:p>
          <a:p>
            <a:pPr marL="0" marR="0" lvl="0" indent="0" algn="l" rtl="0">
              <a:lnSpc>
                <a:spcPct val="100000"/>
              </a:lnSpc>
              <a:spcBef>
                <a:spcPts val="0"/>
              </a:spcBef>
              <a:spcAft>
                <a:spcPts val="0"/>
              </a:spcAft>
              <a:buSzPts val="1100"/>
              <a:buFont typeface="Noto Sans Symbols"/>
              <a:buNone/>
            </a:pPr>
            <a:r>
              <a:rPr lang="en-US" sz="1200">
                <a:latin typeface="Calibri"/>
                <a:ea typeface="Calibri"/>
                <a:cs typeface="Calibri"/>
                <a:sym typeface="Calibri"/>
              </a:rPr>
              <a:t>AGF U.S. Market Neutral Anti-Beta (BTAL) has one of the lowest mean returns (0.29%) with moderate skewness and high kurtosis, showing its defensive characteristics.</a:t>
            </a:r>
            <a:endParaRPr/>
          </a:p>
          <a:p>
            <a:pPr marL="0" marR="0" lvl="0" indent="0" algn="l" rtl="0">
              <a:lnSpc>
                <a:spcPct val="100000"/>
              </a:lnSpc>
              <a:spcBef>
                <a:spcPts val="0"/>
              </a:spcBef>
              <a:spcAft>
                <a:spcPts val="0"/>
              </a:spcAft>
              <a:buSzPts val="1100"/>
              <a:buNone/>
            </a:pPr>
            <a:r>
              <a:rPr lang="en-US" sz="1200">
                <a:latin typeface="Calibri"/>
                <a:ea typeface="Calibri"/>
                <a:cs typeface="Calibri"/>
                <a:sym typeface="Calibri"/>
              </a:rPr>
              <a:t> </a:t>
            </a:r>
            <a:endParaRPr/>
          </a:p>
          <a:p>
            <a:pPr marL="0" marR="0" lvl="0" indent="0" algn="l" rtl="0">
              <a:lnSpc>
                <a:spcPct val="100000"/>
              </a:lnSpc>
              <a:spcBef>
                <a:spcPts val="0"/>
              </a:spcBef>
              <a:spcAft>
                <a:spcPts val="0"/>
              </a:spcAft>
              <a:buSzPts val="1100"/>
              <a:buNone/>
            </a:pPr>
            <a:r>
              <a:rPr lang="en-US" sz="1200" b="1">
                <a:latin typeface="Calibri"/>
                <a:ea typeface="Calibri"/>
                <a:cs typeface="Calibri"/>
                <a:sym typeface="Calibri"/>
              </a:rPr>
              <a:t>Min and Max Returns</a:t>
            </a:r>
            <a:endParaRPr/>
          </a:p>
          <a:p>
            <a:pPr marL="0" marR="0" lvl="0" indent="0" algn="l" rtl="0">
              <a:lnSpc>
                <a:spcPct val="100000"/>
              </a:lnSpc>
              <a:spcBef>
                <a:spcPts val="0"/>
              </a:spcBef>
              <a:spcAft>
                <a:spcPts val="0"/>
              </a:spcAft>
              <a:buSzPts val="1100"/>
              <a:buFont typeface="Noto Sans Symbols"/>
              <a:buNone/>
            </a:pPr>
            <a:r>
              <a:rPr lang="en-US" sz="1200">
                <a:latin typeface="Calibri"/>
                <a:ea typeface="Calibri"/>
                <a:cs typeface="Calibri"/>
                <a:sym typeface="Calibri"/>
              </a:rPr>
              <a:t>Bitcoin (^BTC) has the widest range of returns, with a minimum of -40.60% and a maximum of 72.00%, underscoring its high risk profile.</a:t>
            </a:r>
            <a:endParaRPr/>
          </a:p>
          <a:p>
            <a:pPr marL="0" marR="0" lvl="0" indent="0" algn="l" rtl="0">
              <a:lnSpc>
                <a:spcPct val="100000"/>
              </a:lnSpc>
              <a:spcBef>
                <a:spcPts val="0"/>
              </a:spcBef>
              <a:spcAft>
                <a:spcPts val="0"/>
              </a:spcAft>
              <a:buSzPts val="1100"/>
              <a:buFont typeface="Noto Sans Symbols"/>
              <a:buNone/>
            </a:pPr>
            <a:r>
              <a:rPr lang="en-US" sz="1200">
                <a:latin typeface="Calibri"/>
                <a:ea typeface="Calibri"/>
                <a:cs typeface="Calibri"/>
                <a:sym typeface="Calibri"/>
              </a:rPr>
              <a:t>Vanguard LifeStrategy Income Fund (VASIX) and AGF U.S. Market Neutral Anti-Beta (BTAL) have narrow ranges, reflecting lower risk exposure and limited potential for extreme outcomes.</a:t>
            </a:r>
            <a:endParaRPr/>
          </a:p>
          <a:p>
            <a:pPr marL="158750" lvl="0" indent="0" algn="l" rtl="0">
              <a:lnSpc>
                <a:spcPct val="100000"/>
              </a:lnSpc>
              <a:spcBef>
                <a:spcPts val="0"/>
              </a:spcBef>
              <a:spcAft>
                <a:spcPts val="0"/>
              </a:spcAft>
              <a:buSzPts val="1100"/>
              <a:buNone/>
            </a:pPr>
            <a:endParaRPr sz="1200">
              <a:latin typeface="Calibri"/>
              <a:ea typeface="Calibri"/>
              <a:cs typeface="Calibri"/>
              <a:sym typeface="Calibri"/>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8" name="Google Shape;98;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marR="0" lvl="0" indent="0" algn="l" rtl="0">
              <a:lnSpc>
                <a:spcPct val="100000"/>
              </a:lnSpc>
              <a:spcBef>
                <a:spcPts val="0"/>
              </a:spcBef>
              <a:spcAft>
                <a:spcPts val="0"/>
              </a:spcAft>
              <a:buClr>
                <a:srgbClr val="000000"/>
              </a:buClr>
              <a:buSzPts val="1100"/>
              <a:buFont typeface="Arial"/>
              <a:buNone/>
            </a:pPr>
            <a:r>
              <a:rPr lang="en-US" sz="1100" b="0">
                <a:latin typeface="Calibri"/>
                <a:ea typeface="Calibri"/>
                <a:cs typeface="Calibri"/>
                <a:sym typeface="Calibri"/>
              </a:rPr>
              <a:t>Summary Statistics</a:t>
            </a:r>
            <a:endParaRPr sz="1100" b="0">
              <a:latin typeface="Calibri"/>
              <a:ea typeface="Calibri"/>
              <a:cs typeface="Calibri"/>
              <a:sym typeface="Calibri"/>
            </a:endParaRPr>
          </a:p>
          <a:p>
            <a:pPr marL="158750" lvl="0" indent="0" algn="l" rtl="0">
              <a:lnSpc>
                <a:spcPct val="100000"/>
              </a:lnSpc>
              <a:spcBef>
                <a:spcPts val="0"/>
              </a:spcBef>
              <a:spcAft>
                <a:spcPts val="0"/>
              </a:spcAft>
              <a:buSzPts val="1100"/>
              <a:buNone/>
            </a:pPr>
            <a:r>
              <a:rPr lang="en-US" b="0">
                <a:latin typeface="Calibri"/>
                <a:ea typeface="Calibri"/>
                <a:cs typeface="Calibri"/>
                <a:sym typeface="Calibri"/>
              </a:rPr>
              <a:t>Correlation Matrix Heatmap</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30aa4fe3e27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4" name="Google Shape;104;g30aa4fe3e27_0_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SzPts val="1100"/>
              <a:buNone/>
            </a:pPr>
            <a:r>
              <a:rPr lang="en-US" sz="1200" b="1">
                <a:latin typeface="Calibri"/>
                <a:ea typeface="Calibri"/>
                <a:cs typeface="Calibri"/>
                <a:sym typeface="Calibri"/>
              </a:rPr>
              <a:t>Correlation with VASIX</a:t>
            </a:r>
            <a:endParaRPr/>
          </a:p>
          <a:p>
            <a:pPr marL="0" marR="0" lvl="0" indent="0" algn="l" rtl="0">
              <a:lnSpc>
                <a:spcPct val="100000"/>
              </a:lnSpc>
              <a:spcBef>
                <a:spcPts val="0"/>
              </a:spcBef>
              <a:spcAft>
                <a:spcPts val="0"/>
              </a:spcAft>
              <a:buSzPts val="1100"/>
              <a:buFont typeface="Noto Sans Symbols"/>
              <a:buNone/>
            </a:pPr>
            <a:r>
              <a:rPr lang="en-US" sz="1200">
                <a:latin typeface="Calibri"/>
                <a:ea typeface="Calibri"/>
                <a:cs typeface="Calibri"/>
                <a:sym typeface="Calibri"/>
              </a:rPr>
              <a:t>Vanguard Total World Stock ETF (VT) has the highest positive correlation with VASIX (0.80), indicating a similar return behavior.</a:t>
            </a:r>
            <a:endParaRPr/>
          </a:p>
          <a:p>
            <a:pPr marL="0" marR="0" lvl="0" indent="0" algn="l" rtl="0">
              <a:lnSpc>
                <a:spcPct val="100000"/>
              </a:lnSpc>
              <a:spcBef>
                <a:spcPts val="0"/>
              </a:spcBef>
              <a:spcAft>
                <a:spcPts val="0"/>
              </a:spcAft>
              <a:buSzPts val="1100"/>
              <a:buFont typeface="Noto Sans Symbols"/>
              <a:buNone/>
            </a:pPr>
            <a:r>
              <a:rPr lang="en-US" sz="1200">
                <a:latin typeface="Calibri"/>
                <a:ea typeface="Calibri"/>
                <a:cs typeface="Calibri"/>
                <a:sym typeface="Calibri"/>
              </a:rPr>
              <a:t>PIMCO 25+ Year Zero Coupon US Trs ETF (ZROZ) also has a relatively strong correlation with VASIX (0.62).</a:t>
            </a:r>
            <a:endParaRPr/>
          </a:p>
          <a:p>
            <a:pPr marL="0" marR="0" lvl="0" indent="0" algn="l" rtl="0">
              <a:lnSpc>
                <a:spcPct val="100000"/>
              </a:lnSpc>
              <a:spcBef>
                <a:spcPts val="0"/>
              </a:spcBef>
              <a:spcAft>
                <a:spcPts val="0"/>
              </a:spcAft>
              <a:buSzPts val="1100"/>
              <a:buFont typeface="Noto Sans Symbols"/>
              <a:buNone/>
            </a:pPr>
            <a:r>
              <a:rPr lang="en-US" sz="1200">
                <a:latin typeface="Calibri"/>
                <a:ea typeface="Calibri"/>
                <a:cs typeface="Calibri"/>
                <a:sym typeface="Calibri"/>
              </a:rPr>
              <a:t>AGF U.S. Market Neutral Anti-Beta (BTAL) and Invesco DB US Dollar Bullish (UUP) have negative correlations with VASIX, suggesting they could provide effective diversification.</a:t>
            </a:r>
            <a:endParaRPr/>
          </a:p>
          <a:p>
            <a:pPr marL="0" marR="0" lvl="0" indent="0" algn="l" rtl="0">
              <a:lnSpc>
                <a:spcPct val="100000"/>
              </a:lnSpc>
              <a:spcBef>
                <a:spcPts val="0"/>
              </a:spcBef>
              <a:spcAft>
                <a:spcPts val="0"/>
              </a:spcAft>
              <a:buSzPts val="1100"/>
              <a:buNone/>
            </a:pPr>
            <a:r>
              <a:rPr lang="en-US" sz="1200">
                <a:latin typeface="Calibri"/>
                <a:ea typeface="Calibri"/>
                <a:cs typeface="Calibri"/>
                <a:sym typeface="Calibri"/>
              </a:rPr>
              <a:t> </a:t>
            </a:r>
            <a:endParaRPr/>
          </a:p>
          <a:p>
            <a:pPr marL="0" marR="0" lvl="0" indent="0" algn="l" rtl="0">
              <a:lnSpc>
                <a:spcPct val="100000"/>
              </a:lnSpc>
              <a:spcBef>
                <a:spcPts val="0"/>
              </a:spcBef>
              <a:spcAft>
                <a:spcPts val="0"/>
              </a:spcAft>
              <a:buSzPts val="1100"/>
              <a:buNone/>
            </a:pPr>
            <a:r>
              <a:rPr lang="en-US" sz="1200" b="1">
                <a:latin typeface="Calibri"/>
                <a:ea typeface="Calibri"/>
                <a:cs typeface="Calibri"/>
                <a:sym typeface="Calibri"/>
              </a:rPr>
              <a:t>Risk Characteristics (Std Dev)</a:t>
            </a:r>
            <a:endParaRPr/>
          </a:p>
          <a:p>
            <a:pPr marL="0" marR="0" lvl="0" indent="0" algn="l" rtl="0">
              <a:lnSpc>
                <a:spcPct val="100000"/>
              </a:lnSpc>
              <a:spcBef>
                <a:spcPts val="0"/>
              </a:spcBef>
              <a:spcAft>
                <a:spcPts val="0"/>
              </a:spcAft>
              <a:buSzPts val="1100"/>
              <a:buFont typeface="Noto Sans Symbols"/>
              <a:buNone/>
            </a:pPr>
            <a:r>
              <a:rPr lang="en-US" sz="1200">
                <a:latin typeface="Calibri"/>
                <a:ea typeface="Calibri"/>
                <a:cs typeface="Calibri"/>
                <a:sym typeface="Calibri"/>
              </a:rPr>
              <a:t>Bitcoin (^BTC) has the highest standard deviation (22.12%), indicating the highest risk and volatility.</a:t>
            </a:r>
            <a:endParaRPr/>
          </a:p>
          <a:p>
            <a:pPr marL="0" marR="0" lvl="0" indent="0" algn="l" rtl="0">
              <a:lnSpc>
                <a:spcPct val="100000"/>
              </a:lnSpc>
              <a:spcBef>
                <a:spcPts val="0"/>
              </a:spcBef>
              <a:spcAft>
                <a:spcPts val="0"/>
              </a:spcAft>
              <a:buSzPts val="1100"/>
              <a:buFont typeface="Noto Sans Symbols"/>
              <a:buNone/>
            </a:pPr>
            <a:r>
              <a:rPr lang="en-US" sz="1200">
                <a:latin typeface="Calibri"/>
                <a:ea typeface="Calibri"/>
                <a:cs typeface="Calibri"/>
                <a:sym typeface="Calibri"/>
              </a:rPr>
              <a:t>AGF U.S. Market Neutral Anti-Beta (BTAL) and PIMCO 25+ Year Zero Coupon US Trs ETF (ZROZ) have relatively low standard deviations (4.29% and 6.08%, respectively), suggesting they may be less volatile.</a:t>
            </a:r>
            <a:endParaRPr/>
          </a:p>
          <a:p>
            <a:pPr marL="0" marR="0" lvl="0" indent="0" algn="l" rtl="0">
              <a:lnSpc>
                <a:spcPct val="100000"/>
              </a:lnSpc>
              <a:spcBef>
                <a:spcPts val="0"/>
              </a:spcBef>
              <a:spcAft>
                <a:spcPts val="0"/>
              </a:spcAft>
              <a:buSzPts val="1100"/>
              <a:buFont typeface="Noto Sans Symbols"/>
              <a:buNone/>
            </a:pPr>
            <a:r>
              <a:rPr lang="en-US" sz="1200">
                <a:latin typeface="Calibri"/>
                <a:ea typeface="Calibri"/>
                <a:cs typeface="Calibri"/>
                <a:sym typeface="Calibri"/>
              </a:rPr>
              <a:t>Vanguard LifeStrategy Income Fund (VASIX) itself has a low standard deviation (1.63%), reflecting its conservative nature.</a:t>
            </a:r>
            <a:endParaRPr/>
          </a:p>
          <a:p>
            <a:pPr marL="0" marR="0" lvl="0" indent="0" algn="l" rtl="0">
              <a:lnSpc>
                <a:spcPct val="100000"/>
              </a:lnSpc>
              <a:spcBef>
                <a:spcPts val="0"/>
              </a:spcBef>
              <a:spcAft>
                <a:spcPts val="0"/>
              </a:spcAft>
              <a:buSzPts val="1100"/>
              <a:buNone/>
            </a:pPr>
            <a:r>
              <a:rPr lang="en-US" sz="1200">
                <a:latin typeface="Calibri"/>
                <a:ea typeface="Calibri"/>
                <a:cs typeface="Calibri"/>
                <a:sym typeface="Calibri"/>
              </a:rPr>
              <a:t> </a:t>
            </a:r>
            <a:endParaRPr sz="1200" b="1">
              <a:latin typeface="Calibri"/>
              <a:ea typeface="Calibri"/>
              <a:cs typeface="Calibri"/>
              <a:sym typeface="Calibri"/>
            </a:endParaRPr>
          </a:p>
          <a:p>
            <a:pPr marL="0" marR="0" lvl="0" indent="0" algn="l" rtl="0">
              <a:lnSpc>
                <a:spcPct val="100000"/>
              </a:lnSpc>
              <a:spcBef>
                <a:spcPts val="0"/>
              </a:spcBef>
              <a:spcAft>
                <a:spcPts val="0"/>
              </a:spcAft>
              <a:buSzPts val="1100"/>
              <a:buNone/>
            </a:pPr>
            <a:r>
              <a:rPr lang="en-US" sz="1200" b="1">
                <a:latin typeface="Calibri"/>
                <a:ea typeface="Calibri"/>
                <a:cs typeface="Calibri"/>
                <a:sym typeface="Calibri"/>
              </a:rPr>
              <a:t>Skewness and Kurtosis</a:t>
            </a:r>
            <a:endParaRPr/>
          </a:p>
          <a:p>
            <a:pPr marL="0" marR="0" lvl="0" indent="0" algn="l" rtl="0">
              <a:lnSpc>
                <a:spcPct val="100000"/>
              </a:lnSpc>
              <a:spcBef>
                <a:spcPts val="0"/>
              </a:spcBef>
              <a:spcAft>
                <a:spcPts val="0"/>
              </a:spcAft>
              <a:buSzPts val="1100"/>
              <a:buFont typeface="Noto Sans Symbols"/>
              <a:buNone/>
            </a:pPr>
            <a:r>
              <a:rPr lang="en-US" sz="1200">
                <a:latin typeface="Calibri"/>
                <a:ea typeface="Calibri"/>
                <a:cs typeface="Calibri"/>
                <a:sym typeface="Calibri"/>
              </a:rPr>
              <a:t>Bitcoin (^BTC) and ProShares VIX Mid-Term Futures (VIXM) have high positive skewness, implying occasional extreme positive returns.</a:t>
            </a:r>
            <a:endParaRPr/>
          </a:p>
          <a:p>
            <a:pPr marL="0" marR="0" lvl="0" indent="0" algn="l" rtl="0">
              <a:lnSpc>
                <a:spcPct val="100000"/>
              </a:lnSpc>
              <a:spcBef>
                <a:spcPts val="0"/>
              </a:spcBef>
              <a:spcAft>
                <a:spcPts val="0"/>
              </a:spcAft>
              <a:buSzPts val="1100"/>
              <a:buFont typeface="Noto Sans Symbols"/>
              <a:buNone/>
            </a:pPr>
            <a:r>
              <a:rPr lang="en-US" sz="1200">
                <a:latin typeface="Calibri"/>
                <a:ea typeface="Calibri"/>
                <a:cs typeface="Calibri"/>
                <a:sym typeface="Calibri"/>
              </a:rPr>
              <a:t>AGF U.S. Market Neutral Anti-Beta (BTAL) and AQR Managed Futures Strategy HV I (QMHIX) exhibit negative skewness, suggesting a propensity for extreme negative returns.</a:t>
            </a:r>
            <a:endParaRPr/>
          </a:p>
          <a:p>
            <a:pPr marL="0" marR="0" lvl="0" indent="0" algn="l" rtl="0">
              <a:lnSpc>
                <a:spcPct val="100000"/>
              </a:lnSpc>
              <a:spcBef>
                <a:spcPts val="0"/>
              </a:spcBef>
              <a:spcAft>
                <a:spcPts val="0"/>
              </a:spcAft>
              <a:buSzPts val="1100"/>
              <a:buFont typeface="Noto Sans Symbols"/>
              <a:buNone/>
            </a:pPr>
            <a:r>
              <a:rPr lang="en-US" sz="1200">
                <a:latin typeface="Calibri"/>
                <a:ea typeface="Calibri"/>
                <a:cs typeface="Calibri"/>
                <a:sym typeface="Calibri"/>
              </a:rPr>
              <a:t>PIMCO 25+ Year Zero Coupon US Trs ETF (ZROZ) shows notable positive kurtosis, indicating the presence of extreme return events or outliers.</a:t>
            </a:r>
            <a:endParaRPr/>
          </a:p>
          <a:p>
            <a:pPr marL="0" marR="0" lvl="0" indent="0" algn="l" rtl="0">
              <a:lnSpc>
                <a:spcPct val="100000"/>
              </a:lnSpc>
              <a:spcBef>
                <a:spcPts val="0"/>
              </a:spcBef>
              <a:spcAft>
                <a:spcPts val="0"/>
              </a:spcAft>
              <a:buSzPts val="1100"/>
              <a:buNone/>
            </a:pPr>
            <a:r>
              <a:rPr lang="en-US" sz="1200" b="1">
                <a:latin typeface="Calibri"/>
                <a:ea typeface="Calibri"/>
                <a:cs typeface="Calibri"/>
                <a:sym typeface="Calibri"/>
              </a:rPr>
              <a:t> </a:t>
            </a:r>
            <a:endParaRPr/>
          </a:p>
          <a:p>
            <a:pPr marL="0" marR="0" lvl="0" indent="0" algn="l" rtl="0">
              <a:lnSpc>
                <a:spcPct val="100000"/>
              </a:lnSpc>
              <a:spcBef>
                <a:spcPts val="0"/>
              </a:spcBef>
              <a:spcAft>
                <a:spcPts val="0"/>
              </a:spcAft>
              <a:buSzPts val="1100"/>
              <a:buNone/>
            </a:pPr>
            <a:r>
              <a:rPr lang="en-US" sz="1200" b="1">
                <a:latin typeface="Calibri"/>
                <a:ea typeface="Calibri"/>
                <a:cs typeface="Calibri"/>
                <a:sym typeface="Calibri"/>
              </a:rPr>
              <a:t>Return Distribution</a:t>
            </a:r>
            <a:endParaRPr/>
          </a:p>
          <a:p>
            <a:pPr marL="0" marR="0" lvl="0" indent="0" algn="l" rtl="0">
              <a:lnSpc>
                <a:spcPct val="100000"/>
              </a:lnSpc>
              <a:spcBef>
                <a:spcPts val="0"/>
              </a:spcBef>
              <a:spcAft>
                <a:spcPts val="0"/>
              </a:spcAft>
              <a:buSzPts val="1100"/>
              <a:buFont typeface="Noto Sans Symbols"/>
              <a:buNone/>
            </a:pPr>
            <a:r>
              <a:rPr lang="en-US" sz="1200">
                <a:latin typeface="Calibri"/>
                <a:ea typeface="Calibri"/>
                <a:cs typeface="Calibri"/>
                <a:sym typeface="Calibri"/>
              </a:rPr>
              <a:t>Vanguard LifeStrategy Income Fund (VASIX) has a mean monthly return of 0.29%, reflecting stable performance with moderate risk.</a:t>
            </a:r>
            <a:endParaRPr/>
          </a:p>
          <a:p>
            <a:pPr marL="0" marR="0" lvl="0" indent="0" algn="l" rtl="0">
              <a:lnSpc>
                <a:spcPct val="100000"/>
              </a:lnSpc>
              <a:spcBef>
                <a:spcPts val="0"/>
              </a:spcBef>
              <a:spcAft>
                <a:spcPts val="0"/>
              </a:spcAft>
              <a:buSzPts val="1100"/>
              <a:buFont typeface="Noto Sans Symbols"/>
              <a:buNone/>
            </a:pPr>
            <a:r>
              <a:rPr lang="en-US" sz="1200">
                <a:latin typeface="Calibri"/>
                <a:ea typeface="Calibri"/>
                <a:cs typeface="Calibri"/>
                <a:sym typeface="Calibri"/>
              </a:rPr>
              <a:t>Bitcoin (^BTC) has the highest mean return (6.67%) but also the highest volatility, illustrating a risk-return trade-off.</a:t>
            </a:r>
            <a:endParaRPr/>
          </a:p>
          <a:p>
            <a:pPr marL="0" marR="0" lvl="0" indent="0" algn="l" rtl="0">
              <a:lnSpc>
                <a:spcPct val="100000"/>
              </a:lnSpc>
              <a:spcBef>
                <a:spcPts val="0"/>
              </a:spcBef>
              <a:spcAft>
                <a:spcPts val="0"/>
              </a:spcAft>
              <a:buSzPts val="1100"/>
              <a:buFont typeface="Noto Sans Symbols"/>
              <a:buNone/>
            </a:pPr>
            <a:r>
              <a:rPr lang="en-US" sz="1200">
                <a:latin typeface="Calibri"/>
                <a:ea typeface="Calibri"/>
                <a:cs typeface="Calibri"/>
                <a:sym typeface="Calibri"/>
              </a:rPr>
              <a:t>AGF U.S. Market Neutral Anti-Beta (BTAL) has one of the lowest mean returns (0.29%) with moderate skewness and high kurtosis, showing its defensive characteristics.</a:t>
            </a:r>
            <a:endParaRPr/>
          </a:p>
          <a:p>
            <a:pPr marL="0" marR="0" lvl="0" indent="0" algn="l" rtl="0">
              <a:lnSpc>
                <a:spcPct val="100000"/>
              </a:lnSpc>
              <a:spcBef>
                <a:spcPts val="0"/>
              </a:spcBef>
              <a:spcAft>
                <a:spcPts val="0"/>
              </a:spcAft>
              <a:buSzPts val="1100"/>
              <a:buNone/>
            </a:pPr>
            <a:r>
              <a:rPr lang="en-US" sz="1200">
                <a:latin typeface="Calibri"/>
                <a:ea typeface="Calibri"/>
                <a:cs typeface="Calibri"/>
                <a:sym typeface="Calibri"/>
              </a:rPr>
              <a:t> </a:t>
            </a:r>
            <a:endParaRPr/>
          </a:p>
          <a:p>
            <a:pPr marL="0" marR="0" lvl="0" indent="0" algn="l" rtl="0">
              <a:lnSpc>
                <a:spcPct val="100000"/>
              </a:lnSpc>
              <a:spcBef>
                <a:spcPts val="0"/>
              </a:spcBef>
              <a:spcAft>
                <a:spcPts val="0"/>
              </a:spcAft>
              <a:buSzPts val="1100"/>
              <a:buNone/>
            </a:pPr>
            <a:r>
              <a:rPr lang="en-US" sz="1200" b="1">
                <a:latin typeface="Calibri"/>
                <a:ea typeface="Calibri"/>
                <a:cs typeface="Calibri"/>
                <a:sym typeface="Calibri"/>
              </a:rPr>
              <a:t>Min and Max Returns</a:t>
            </a:r>
            <a:endParaRPr/>
          </a:p>
          <a:p>
            <a:pPr marL="0" marR="0" lvl="0" indent="0" algn="l" rtl="0">
              <a:lnSpc>
                <a:spcPct val="100000"/>
              </a:lnSpc>
              <a:spcBef>
                <a:spcPts val="0"/>
              </a:spcBef>
              <a:spcAft>
                <a:spcPts val="0"/>
              </a:spcAft>
              <a:buSzPts val="1100"/>
              <a:buFont typeface="Noto Sans Symbols"/>
              <a:buNone/>
            </a:pPr>
            <a:r>
              <a:rPr lang="en-US" sz="1200">
                <a:latin typeface="Calibri"/>
                <a:ea typeface="Calibri"/>
                <a:cs typeface="Calibri"/>
                <a:sym typeface="Calibri"/>
              </a:rPr>
              <a:t>Bitcoin (^BTC) has the widest range of returns, with a minimum of -40.60% and a maximum of 72.00%, underscoring its high risk profile.</a:t>
            </a:r>
            <a:endParaRPr/>
          </a:p>
          <a:p>
            <a:pPr marL="0" marR="0" lvl="0" indent="0" algn="l" rtl="0">
              <a:lnSpc>
                <a:spcPct val="100000"/>
              </a:lnSpc>
              <a:spcBef>
                <a:spcPts val="0"/>
              </a:spcBef>
              <a:spcAft>
                <a:spcPts val="0"/>
              </a:spcAft>
              <a:buSzPts val="1100"/>
              <a:buFont typeface="Noto Sans Symbols"/>
              <a:buNone/>
            </a:pPr>
            <a:r>
              <a:rPr lang="en-US" sz="1200">
                <a:latin typeface="Calibri"/>
                <a:ea typeface="Calibri"/>
                <a:cs typeface="Calibri"/>
                <a:sym typeface="Calibri"/>
              </a:rPr>
              <a:t>Vanguard LifeStrategy Income Fund (VASIX) and AGF U.S. Market Neutral Anti-Beta (BTAL) have narrow ranges, reflecting lower risk exposure and limited potential for extreme outcomes.</a:t>
            </a:r>
            <a:endParaRPr/>
          </a:p>
          <a:p>
            <a:pPr marL="158750" lvl="0" indent="0" algn="l" rtl="0">
              <a:lnSpc>
                <a:spcPct val="100000"/>
              </a:lnSpc>
              <a:spcBef>
                <a:spcPts val="0"/>
              </a:spcBef>
              <a:spcAft>
                <a:spcPts val="0"/>
              </a:spcAft>
              <a:buSzPts val="1100"/>
              <a:buNone/>
            </a:pPr>
            <a:endParaRPr sz="1200">
              <a:latin typeface="Calibri"/>
              <a:ea typeface="Calibri"/>
              <a:cs typeface="Calibri"/>
              <a:sym typeface="Calibri"/>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30aa4fe3e27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0" name="Google Shape;110;g30aa4fe3e27_0_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marR="0" lvl="0" indent="0" algn="l" rtl="0">
              <a:lnSpc>
                <a:spcPct val="100000"/>
              </a:lnSpc>
              <a:spcBef>
                <a:spcPts val="0"/>
              </a:spcBef>
              <a:spcAft>
                <a:spcPts val="0"/>
              </a:spcAft>
              <a:buClr>
                <a:srgbClr val="000000"/>
              </a:buClr>
              <a:buSzPts val="1100"/>
              <a:buFont typeface="Arial"/>
              <a:buNone/>
            </a:pPr>
            <a:r>
              <a:rPr lang="en-US" sz="1100" b="0">
                <a:latin typeface="Calibri"/>
                <a:ea typeface="Calibri"/>
                <a:cs typeface="Calibri"/>
                <a:sym typeface="Calibri"/>
              </a:rPr>
              <a:t>Summary Statistics</a:t>
            </a:r>
            <a:endParaRPr sz="1100" b="0">
              <a:latin typeface="Calibri"/>
              <a:ea typeface="Calibri"/>
              <a:cs typeface="Calibri"/>
              <a:sym typeface="Calibri"/>
            </a:endParaRPr>
          </a:p>
          <a:p>
            <a:pPr marL="158750" lvl="0" indent="0" algn="l" rtl="0">
              <a:lnSpc>
                <a:spcPct val="100000"/>
              </a:lnSpc>
              <a:spcBef>
                <a:spcPts val="0"/>
              </a:spcBef>
              <a:spcAft>
                <a:spcPts val="0"/>
              </a:spcAft>
              <a:buSzPts val="1100"/>
              <a:buNone/>
            </a:pPr>
            <a:r>
              <a:rPr lang="en-US" b="0">
                <a:latin typeface="Calibri"/>
                <a:ea typeface="Calibri"/>
                <a:cs typeface="Calibri"/>
                <a:sym typeface="Calibri"/>
              </a:rPr>
              <a:t>Correlation Matrix Heatmap</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spTree>
      <p:nvGrpSpPr>
        <p:cNvPr id="1" name="Shape 13"/>
        <p:cNvGrpSpPr/>
        <p:nvPr/>
      </p:nvGrpSpPr>
      <p:grpSpPr>
        <a:xfrm>
          <a:off x="0" y="0"/>
          <a:ext cx="0" cy="0"/>
          <a:chOff x="0" y="0"/>
          <a:chExt cx="0" cy="0"/>
        </a:xfrm>
      </p:grpSpPr>
      <p:sp>
        <p:nvSpPr>
          <p:cNvPr id="14" name="Google Shape;14;p4"/>
          <p:cNvSpPr/>
          <p:nvPr/>
        </p:nvSpPr>
        <p:spPr>
          <a:xfrm>
            <a:off x="3175" y="6400800"/>
            <a:ext cx="12188825" cy="457200"/>
          </a:xfrm>
          <a:prstGeom prst="rect">
            <a:avLst/>
          </a:prstGeom>
          <a:solidFill>
            <a:srgbClr val="26262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 name="Google Shape;15;p4"/>
          <p:cNvSpPr txBox="1">
            <a:spLocks noGrp="1"/>
          </p:cNvSpPr>
          <p:nvPr>
            <p:ph type="ctrTitle"/>
          </p:nvPr>
        </p:nvSpPr>
        <p:spPr>
          <a:xfrm>
            <a:off x="1097280" y="758952"/>
            <a:ext cx="10058400" cy="356616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262626"/>
              </a:buClr>
              <a:buSzPts val="8000"/>
              <a:buFont typeface="Bookman Old Style"/>
              <a:buNone/>
              <a:defRPr sz="8000">
                <a:solidFill>
                  <a:srgbClr val="262626"/>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 name="Google Shape;16;p4"/>
          <p:cNvSpPr txBox="1">
            <a:spLocks noGrp="1"/>
          </p:cNvSpPr>
          <p:nvPr>
            <p:ph type="subTitle" idx="1"/>
          </p:nvPr>
        </p:nvSpPr>
        <p:spPr>
          <a:xfrm>
            <a:off x="1100051" y="4645152"/>
            <a:ext cx="10058400" cy="1143000"/>
          </a:xfrm>
          <a:prstGeom prst="rect">
            <a:avLst/>
          </a:prstGeom>
          <a:noFill/>
          <a:ln>
            <a:noFill/>
          </a:ln>
        </p:spPr>
        <p:txBody>
          <a:bodyPr spcFirstLastPara="1" wrap="square" lIns="91425" tIns="45700" rIns="91425" bIns="45700" anchor="t" anchorCtr="0">
            <a:normAutofit/>
          </a:bodyPr>
          <a:lstStyle>
            <a:lvl1pPr lvl="0" algn="l">
              <a:lnSpc>
                <a:spcPct val="110000"/>
              </a:lnSpc>
              <a:spcBef>
                <a:spcPts val="1200"/>
              </a:spcBef>
              <a:spcAft>
                <a:spcPts val="0"/>
              </a:spcAft>
              <a:buSzPts val="2400"/>
              <a:buNone/>
              <a:defRPr sz="2400" cap="none">
                <a:solidFill>
                  <a:schemeClr val="dk1"/>
                </a:solidFill>
                <a:latin typeface="Libre Franklin"/>
                <a:ea typeface="Libre Franklin"/>
                <a:cs typeface="Libre Franklin"/>
                <a:sym typeface="Libre Franklin"/>
              </a:defRPr>
            </a:lvl1pPr>
            <a:lvl2pPr lvl="1" algn="ctr">
              <a:lnSpc>
                <a:spcPct val="100000"/>
              </a:lnSpc>
              <a:spcBef>
                <a:spcPts val="200"/>
              </a:spcBef>
              <a:spcAft>
                <a:spcPts val="0"/>
              </a:spcAft>
              <a:buClr>
                <a:srgbClr val="3F3F3F"/>
              </a:buClr>
              <a:buSzPts val="2400"/>
              <a:buNone/>
              <a:defRPr sz="2400"/>
            </a:lvl2pPr>
            <a:lvl3pPr lvl="2" algn="ctr">
              <a:lnSpc>
                <a:spcPct val="100000"/>
              </a:lnSpc>
              <a:spcBef>
                <a:spcPts val="400"/>
              </a:spcBef>
              <a:spcAft>
                <a:spcPts val="0"/>
              </a:spcAft>
              <a:buClr>
                <a:srgbClr val="3F3F3F"/>
              </a:buClr>
              <a:buSzPts val="2400"/>
              <a:buNone/>
              <a:defRPr sz="2400"/>
            </a:lvl3pPr>
            <a:lvl4pPr lvl="3" algn="ctr">
              <a:lnSpc>
                <a:spcPct val="100000"/>
              </a:lnSpc>
              <a:spcBef>
                <a:spcPts val="400"/>
              </a:spcBef>
              <a:spcAft>
                <a:spcPts val="0"/>
              </a:spcAft>
              <a:buClr>
                <a:srgbClr val="3F3F3F"/>
              </a:buClr>
              <a:buSzPts val="2000"/>
              <a:buNone/>
              <a:defRPr sz="2000"/>
            </a:lvl4pPr>
            <a:lvl5pPr lvl="4" algn="ctr">
              <a:lnSpc>
                <a:spcPct val="100000"/>
              </a:lnSpc>
              <a:spcBef>
                <a:spcPts val="400"/>
              </a:spcBef>
              <a:spcAft>
                <a:spcPts val="0"/>
              </a:spcAft>
              <a:buClr>
                <a:srgbClr val="3F3F3F"/>
              </a:buClr>
              <a:buSzPts val="2000"/>
              <a:buNone/>
              <a:defRPr sz="2000"/>
            </a:lvl5pPr>
            <a:lvl6pPr lvl="5" algn="ctr">
              <a:lnSpc>
                <a:spcPct val="90000"/>
              </a:lnSpc>
              <a:spcBef>
                <a:spcPts val="400"/>
              </a:spcBef>
              <a:spcAft>
                <a:spcPts val="0"/>
              </a:spcAft>
              <a:buSzPts val="2000"/>
              <a:buNone/>
              <a:defRPr sz="2000"/>
            </a:lvl6pPr>
            <a:lvl7pPr lvl="6" algn="ctr">
              <a:lnSpc>
                <a:spcPct val="90000"/>
              </a:lnSpc>
              <a:spcBef>
                <a:spcPts val="400"/>
              </a:spcBef>
              <a:spcAft>
                <a:spcPts val="0"/>
              </a:spcAft>
              <a:buSzPts val="2000"/>
              <a:buNone/>
              <a:defRPr sz="2000"/>
            </a:lvl7pPr>
            <a:lvl8pPr lvl="7" algn="ctr">
              <a:lnSpc>
                <a:spcPct val="90000"/>
              </a:lnSpc>
              <a:spcBef>
                <a:spcPts val="400"/>
              </a:spcBef>
              <a:spcAft>
                <a:spcPts val="0"/>
              </a:spcAft>
              <a:buSzPts val="2000"/>
              <a:buNone/>
              <a:defRPr sz="2000"/>
            </a:lvl8pPr>
            <a:lvl9pPr lvl="8" algn="ctr">
              <a:lnSpc>
                <a:spcPct val="90000"/>
              </a:lnSpc>
              <a:spcBef>
                <a:spcPts val="400"/>
              </a:spcBef>
              <a:spcAft>
                <a:spcPts val="400"/>
              </a:spcAft>
              <a:buSzPts val="2000"/>
              <a:buNone/>
              <a:defRPr sz="2000"/>
            </a:lvl9pPr>
          </a:lstStyle>
          <a:p>
            <a:endParaRPr/>
          </a:p>
        </p:txBody>
      </p:sp>
      <p:cxnSp>
        <p:nvCxnSpPr>
          <p:cNvPr id="17" name="Google Shape;17;p4"/>
          <p:cNvCxnSpPr/>
          <p:nvPr/>
        </p:nvCxnSpPr>
        <p:spPr>
          <a:xfrm>
            <a:off x="1207658" y="4474741"/>
            <a:ext cx="9875520" cy="0"/>
          </a:xfrm>
          <a:prstGeom prst="straightConnector1">
            <a:avLst/>
          </a:prstGeom>
          <a:noFill/>
          <a:ln w="12700" cap="flat" cmpd="sng">
            <a:solidFill>
              <a:srgbClr val="3F3F3F"/>
            </a:solidFill>
            <a:prstDash val="solid"/>
            <a:round/>
            <a:headEnd type="none" w="sm" len="sm"/>
            <a:tailEnd type="none" w="sm" len="sm"/>
          </a:ln>
        </p:spPr>
      </p:cxnSp>
      <p:sp>
        <p:nvSpPr>
          <p:cNvPr id="18" name="Google Shape;18;p4"/>
          <p:cNvSpPr txBox="1">
            <a:spLocks noGrp="1"/>
          </p:cNvSpPr>
          <p:nvPr>
            <p:ph type="dt" idx="10"/>
          </p:nvPr>
        </p:nvSpPr>
        <p:spPr>
          <a:xfrm>
            <a:off x="8218426" y="6446838"/>
            <a:ext cx="258485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4"/>
          <p:cNvSpPr txBox="1">
            <a:spLocks noGrp="1"/>
          </p:cNvSpPr>
          <p:nvPr>
            <p:ph type="ftr" idx="11"/>
          </p:nvPr>
        </p:nvSpPr>
        <p:spPr>
          <a:xfrm>
            <a:off x="1097279" y="6446838"/>
            <a:ext cx="681826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 name="Google Shape;20;p4"/>
          <p:cNvSpPr txBox="1">
            <a:spLocks noGrp="1"/>
          </p:cNvSpPr>
          <p:nvPr>
            <p:ph type="sldNum" idx="12"/>
          </p:nvPr>
        </p:nvSpPr>
        <p:spPr>
          <a:xfrm>
            <a:off x="10993582" y="6446838"/>
            <a:ext cx="780010" cy="365125"/>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800"/>
              <a:buFont typeface="Arial"/>
              <a:buNone/>
              <a:defRPr sz="800" b="0" i="0" u="none" strike="noStrike" cap="none">
                <a:solidFill>
                  <a:srgbClr val="FFFFFF"/>
                </a:solidFill>
                <a:latin typeface="Libre Franklin"/>
                <a:ea typeface="Libre Franklin"/>
                <a:cs typeface="Libre Franklin"/>
                <a:sym typeface="Libre Franklin"/>
              </a:defRPr>
            </a:lvl1pPr>
            <a:lvl2pPr marL="0" marR="0" lvl="1" indent="0" algn="l">
              <a:lnSpc>
                <a:spcPct val="100000"/>
              </a:lnSpc>
              <a:spcBef>
                <a:spcPts val="0"/>
              </a:spcBef>
              <a:spcAft>
                <a:spcPts val="0"/>
              </a:spcAft>
              <a:buClr>
                <a:srgbClr val="000000"/>
              </a:buClr>
              <a:buSzPts val="800"/>
              <a:buFont typeface="Arial"/>
              <a:buNone/>
              <a:defRPr sz="800" b="0" i="0" u="none" strike="noStrike" cap="none">
                <a:solidFill>
                  <a:srgbClr val="FFFFFF"/>
                </a:solidFill>
                <a:latin typeface="Libre Franklin"/>
                <a:ea typeface="Libre Franklin"/>
                <a:cs typeface="Libre Franklin"/>
                <a:sym typeface="Libre Franklin"/>
              </a:defRPr>
            </a:lvl2pPr>
            <a:lvl3pPr marL="0" marR="0" lvl="2" indent="0" algn="l">
              <a:lnSpc>
                <a:spcPct val="100000"/>
              </a:lnSpc>
              <a:spcBef>
                <a:spcPts val="0"/>
              </a:spcBef>
              <a:spcAft>
                <a:spcPts val="0"/>
              </a:spcAft>
              <a:buClr>
                <a:srgbClr val="000000"/>
              </a:buClr>
              <a:buSzPts val="800"/>
              <a:buFont typeface="Arial"/>
              <a:buNone/>
              <a:defRPr sz="800" b="0" i="0" u="none" strike="noStrike" cap="none">
                <a:solidFill>
                  <a:srgbClr val="FFFFFF"/>
                </a:solidFill>
                <a:latin typeface="Libre Franklin"/>
                <a:ea typeface="Libre Franklin"/>
                <a:cs typeface="Libre Franklin"/>
                <a:sym typeface="Libre Franklin"/>
              </a:defRPr>
            </a:lvl3pPr>
            <a:lvl4pPr marL="0" marR="0" lvl="3" indent="0" algn="l">
              <a:lnSpc>
                <a:spcPct val="100000"/>
              </a:lnSpc>
              <a:spcBef>
                <a:spcPts val="0"/>
              </a:spcBef>
              <a:spcAft>
                <a:spcPts val="0"/>
              </a:spcAft>
              <a:buClr>
                <a:srgbClr val="000000"/>
              </a:buClr>
              <a:buSzPts val="800"/>
              <a:buFont typeface="Arial"/>
              <a:buNone/>
              <a:defRPr sz="800" b="0" i="0" u="none" strike="noStrike" cap="none">
                <a:solidFill>
                  <a:srgbClr val="FFFFFF"/>
                </a:solidFill>
                <a:latin typeface="Libre Franklin"/>
                <a:ea typeface="Libre Franklin"/>
                <a:cs typeface="Libre Franklin"/>
                <a:sym typeface="Libre Franklin"/>
              </a:defRPr>
            </a:lvl4pPr>
            <a:lvl5pPr marL="0" marR="0" lvl="4" indent="0" algn="l">
              <a:lnSpc>
                <a:spcPct val="100000"/>
              </a:lnSpc>
              <a:spcBef>
                <a:spcPts val="0"/>
              </a:spcBef>
              <a:spcAft>
                <a:spcPts val="0"/>
              </a:spcAft>
              <a:buClr>
                <a:srgbClr val="000000"/>
              </a:buClr>
              <a:buSzPts val="800"/>
              <a:buFont typeface="Arial"/>
              <a:buNone/>
              <a:defRPr sz="800" b="0" i="0" u="none" strike="noStrike" cap="none">
                <a:solidFill>
                  <a:srgbClr val="FFFFFF"/>
                </a:solidFill>
                <a:latin typeface="Libre Franklin"/>
                <a:ea typeface="Libre Franklin"/>
                <a:cs typeface="Libre Franklin"/>
                <a:sym typeface="Libre Franklin"/>
              </a:defRPr>
            </a:lvl5pPr>
            <a:lvl6pPr marL="0" marR="0" lvl="5" indent="0" algn="l">
              <a:lnSpc>
                <a:spcPct val="100000"/>
              </a:lnSpc>
              <a:spcBef>
                <a:spcPts val="0"/>
              </a:spcBef>
              <a:spcAft>
                <a:spcPts val="0"/>
              </a:spcAft>
              <a:buClr>
                <a:srgbClr val="000000"/>
              </a:buClr>
              <a:buSzPts val="800"/>
              <a:buFont typeface="Arial"/>
              <a:buNone/>
              <a:defRPr sz="800" b="0" i="0" u="none" strike="noStrike" cap="none">
                <a:solidFill>
                  <a:srgbClr val="FFFFFF"/>
                </a:solidFill>
                <a:latin typeface="Libre Franklin"/>
                <a:ea typeface="Libre Franklin"/>
                <a:cs typeface="Libre Franklin"/>
                <a:sym typeface="Libre Franklin"/>
              </a:defRPr>
            </a:lvl6pPr>
            <a:lvl7pPr marL="0" marR="0" lvl="6" indent="0" algn="l">
              <a:lnSpc>
                <a:spcPct val="100000"/>
              </a:lnSpc>
              <a:spcBef>
                <a:spcPts val="0"/>
              </a:spcBef>
              <a:spcAft>
                <a:spcPts val="0"/>
              </a:spcAft>
              <a:buClr>
                <a:srgbClr val="000000"/>
              </a:buClr>
              <a:buSzPts val="800"/>
              <a:buFont typeface="Arial"/>
              <a:buNone/>
              <a:defRPr sz="800" b="0" i="0" u="none" strike="noStrike" cap="none">
                <a:solidFill>
                  <a:srgbClr val="FFFFFF"/>
                </a:solidFill>
                <a:latin typeface="Libre Franklin"/>
                <a:ea typeface="Libre Franklin"/>
                <a:cs typeface="Libre Franklin"/>
                <a:sym typeface="Libre Franklin"/>
              </a:defRPr>
            </a:lvl7pPr>
            <a:lvl8pPr marL="0" marR="0" lvl="7" indent="0" algn="l">
              <a:lnSpc>
                <a:spcPct val="100000"/>
              </a:lnSpc>
              <a:spcBef>
                <a:spcPts val="0"/>
              </a:spcBef>
              <a:spcAft>
                <a:spcPts val="0"/>
              </a:spcAft>
              <a:buClr>
                <a:srgbClr val="000000"/>
              </a:buClr>
              <a:buSzPts val="800"/>
              <a:buFont typeface="Arial"/>
              <a:buNone/>
              <a:defRPr sz="800" b="0" i="0" u="none" strike="noStrike" cap="none">
                <a:solidFill>
                  <a:srgbClr val="FFFFFF"/>
                </a:solidFill>
                <a:latin typeface="Libre Franklin"/>
                <a:ea typeface="Libre Franklin"/>
                <a:cs typeface="Libre Franklin"/>
                <a:sym typeface="Libre Franklin"/>
              </a:defRPr>
            </a:lvl8pPr>
            <a:lvl9pPr marL="0" marR="0" lvl="8" indent="0" algn="l">
              <a:lnSpc>
                <a:spcPct val="100000"/>
              </a:lnSpc>
              <a:spcBef>
                <a:spcPts val="0"/>
              </a:spcBef>
              <a:spcAft>
                <a:spcPts val="0"/>
              </a:spcAft>
              <a:buClr>
                <a:srgbClr val="000000"/>
              </a:buClr>
              <a:buSzPts val="800"/>
              <a:buFont typeface="Arial"/>
              <a:buNone/>
              <a:defRPr sz="800" b="0" i="0" u="none" strike="noStrike" cap="none">
                <a:solidFill>
                  <a:srgbClr val="FFFFFF"/>
                </a:solidFill>
                <a:latin typeface="Libre Franklin"/>
                <a:ea typeface="Libre Franklin"/>
                <a:cs typeface="Libre Franklin"/>
                <a:sym typeface="Libre Franklin"/>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Content with Caption" type="objTx">
  <p:cSld name="OBJECT_WITH_CAPTION_TEXT">
    <p:spTree>
      <p:nvGrpSpPr>
        <p:cNvPr id="1" name="Shape 21"/>
        <p:cNvGrpSpPr/>
        <p:nvPr/>
      </p:nvGrpSpPr>
      <p:grpSpPr>
        <a:xfrm>
          <a:off x="0" y="0"/>
          <a:ext cx="0" cy="0"/>
          <a:chOff x="0" y="0"/>
          <a:chExt cx="0" cy="0"/>
        </a:xfrm>
      </p:grpSpPr>
      <p:sp>
        <p:nvSpPr>
          <p:cNvPr id="22" name="Google Shape;22;p5"/>
          <p:cNvSpPr/>
          <p:nvPr/>
        </p:nvSpPr>
        <p:spPr>
          <a:xfrm>
            <a:off x="16" y="0"/>
            <a:ext cx="4654296" cy="6858000"/>
          </a:xfrm>
          <a:prstGeom prst="rect">
            <a:avLst/>
          </a:prstGeom>
          <a:solidFill>
            <a:srgbClr val="26262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 name="Google Shape;23;p5"/>
          <p:cNvSpPr txBox="1">
            <a:spLocks noGrp="1"/>
          </p:cNvSpPr>
          <p:nvPr>
            <p:ph type="title"/>
          </p:nvPr>
        </p:nvSpPr>
        <p:spPr>
          <a:xfrm>
            <a:off x="643466" y="786383"/>
            <a:ext cx="3517567" cy="209397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FFFFFF"/>
              </a:buClr>
              <a:buSzPts val="3600"/>
              <a:buFont typeface="Bookman Old Style"/>
              <a:buNone/>
              <a:defRPr sz="3600" b="0">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5"/>
          <p:cNvSpPr txBox="1">
            <a:spLocks noGrp="1"/>
          </p:cNvSpPr>
          <p:nvPr>
            <p:ph type="body" idx="1"/>
          </p:nvPr>
        </p:nvSpPr>
        <p:spPr>
          <a:xfrm>
            <a:off x="5458984" y="812799"/>
            <a:ext cx="5928344" cy="5294757"/>
          </a:xfrm>
          <a:prstGeom prst="rect">
            <a:avLst/>
          </a:prstGeom>
          <a:noFill/>
          <a:ln>
            <a:noFill/>
          </a:ln>
        </p:spPr>
        <p:txBody>
          <a:bodyPr spcFirstLastPara="1" wrap="square" lIns="0" tIns="45700" rIns="0" bIns="45700" anchor="t" anchorCtr="0">
            <a:normAutofit/>
          </a:bodyPr>
          <a:lstStyle>
            <a:lvl1pPr marL="457200" lvl="0" indent="-342900" algn="l">
              <a:lnSpc>
                <a:spcPct val="110000"/>
              </a:lnSpc>
              <a:spcBef>
                <a:spcPts val="1200"/>
              </a:spcBef>
              <a:spcAft>
                <a:spcPts val="0"/>
              </a:spcAft>
              <a:buSzPts val="1800"/>
              <a:buChar char=" "/>
              <a:defRPr/>
            </a:lvl1pPr>
            <a:lvl2pPr marL="914400" lvl="1" indent="-342900" algn="l">
              <a:lnSpc>
                <a:spcPct val="100000"/>
              </a:lnSpc>
              <a:spcBef>
                <a:spcPts val="200"/>
              </a:spcBef>
              <a:spcAft>
                <a:spcPts val="0"/>
              </a:spcAft>
              <a:buClr>
                <a:srgbClr val="3F3F3F"/>
              </a:buClr>
              <a:buSzPts val="1800"/>
              <a:buChar char="◦"/>
              <a:defRPr/>
            </a:lvl2pPr>
            <a:lvl3pPr marL="1371600" lvl="2" indent="-342900" algn="l">
              <a:lnSpc>
                <a:spcPct val="100000"/>
              </a:lnSpc>
              <a:spcBef>
                <a:spcPts val="400"/>
              </a:spcBef>
              <a:spcAft>
                <a:spcPts val="0"/>
              </a:spcAft>
              <a:buClr>
                <a:srgbClr val="3F3F3F"/>
              </a:buClr>
              <a:buSzPts val="1800"/>
              <a:buChar char="◦"/>
              <a:defRPr/>
            </a:lvl3pPr>
            <a:lvl4pPr marL="1828800" lvl="3" indent="-342900" algn="l">
              <a:lnSpc>
                <a:spcPct val="100000"/>
              </a:lnSpc>
              <a:spcBef>
                <a:spcPts val="400"/>
              </a:spcBef>
              <a:spcAft>
                <a:spcPts val="0"/>
              </a:spcAft>
              <a:buClr>
                <a:srgbClr val="3F3F3F"/>
              </a:buClr>
              <a:buSzPts val="1800"/>
              <a:buChar char="◦"/>
              <a:defRPr/>
            </a:lvl4pPr>
            <a:lvl5pPr marL="2286000" lvl="4" indent="-342900" algn="l">
              <a:lnSpc>
                <a:spcPct val="100000"/>
              </a:lnSpc>
              <a:spcBef>
                <a:spcPts val="400"/>
              </a:spcBef>
              <a:spcAft>
                <a:spcPts val="0"/>
              </a:spcAft>
              <a:buClr>
                <a:srgbClr val="3F3F3F"/>
              </a:buClr>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25" name="Google Shape;25;p5"/>
          <p:cNvSpPr txBox="1">
            <a:spLocks noGrp="1"/>
          </p:cNvSpPr>
          <p:nvPr>
            <p:ph type="body" idx="2"/>
          </p:nvPr>
        </p:nvSpPr>
        <p:spPr>
          <a:xfrm>
            <a:off x="643465" y="3043050"/>
            <a:ext cx="3517567" cy="3064505"/>
          </a:xfrm>
          <a:prstGeom prst="rect">
            <a:avLst/>
          </a:prstGeom>
          <a:noFill/>
          <a:ln>
            <a:noFill/>
          </a:ln>
        </p:spPr>
        <p:txBody>
          <a:bodyPr spcFirstLastPara="1" wrap="square" lIns="91425" tIns="45700" rIns="91425" bIns="45700" anchor="t" anchorCtr="0">
            <a:normAutofit/>
          </a:bodyPr>
          <a:lstStyle>
            <a:lvl1pPr marL="457200" lvl="0" indent="-228600" algn="l">
              <a:lnSpc>
                <a:spcPct val="110000"/>
              </a:lnSpc>
              <a:spcBef>
                <a:spcPts val="1200"/>
              </a:spcBef>
              <a:spcAft>
                <a:spcPts val="0"/>
              </a:spcAft>
              <a:buSzPts val="1800"/>
              <a:buNone/>
              <a:defRPr sz="1800">
                <a:solidFill>
                  <a:srgbClr val="FFFFFF"/>
                </a:solidFill>
              </a:defRPr>
            </a:lvl1pPr>
            <a:lvl2pPr marL="914400" lvl="1" indent="-228600" algn="l">
              <a:lnSpc>
                <a:spcPct val="100000"/>
              </a:lnSpc>
              <a:spcBef>
                <a:spcPts val="200"/>
              </a:spcBef>
              <a:spcAft>
                <a:spcPts val="0"/>
              </a:spcAft>
              <a:buClr>
                <a:srgbClr val="3F3F3F"/>
              </a:buClr>
              <a:buSzPts val="1200"/>
              <a:buNone/>
              <a:defRPr sz="1200"/>
            </a:lvl2pPr>
            <a:lvl3pPr marL="1371600" lvl="2" indent="-228600" algn="l">
              <a:lnSpc>
                <a:spcPct val="100000"/>
              </a:lnSpc>
              <a:spcBef>
                <a:spcPts val="400"/>
              </a:spcBef>
              <a:spcAft>
                <a:spcPts val="0"/>
              </a:spcAft>
              <a:buClr>
                <a:srgbClr val="3F3F3F"/>
              </a:buClr>
              <a:buSzPts val="1000"/>
              <a:buNone/>
              <a:defRPr sz="1000"/>
            </a:lvl3pPr>
            <a:lvl4pPr marL="1828800" lvl="3" indent="-228600" algn="l">
              <a:lnSpc>
                <a:spcPct val="100000"/>
              </a:lnSpc>
              <a:spcBef>
                <a:spcPts val="400"/>
              </a:spcBef>
              <a:spcAft>
                <a:spcPts val="0"/>
              </a:spcAft>
              <a:buClr>
                <a:srgbClr val="3F3F3F"/>
              </a:buClr>
              <a:buSzPts val="900"/>
              <a:buNone/>
              <a:defRPr sz="900"/>
            </a:lvl4pPr>
            <a:lvl5pPr marL="2286000" lvl="4" indent="-228600" algn="l">
              <a:lnSpc>
                <a:spcPct val="100000"/>
              </a:lnSpc>
              <a:spcBef>
                <a:spcPts val="400"/>
              </a:spcBef>
              <a:spcAft>
                <a:spcPts val="0"/>
              </a:spcAft>
              <a:buClr>
                <a:srgbClr val="3F3F3F"/>
              </a:buClr>
              <a:buSzPts val="900"/>
              <a:buNone/>
              <a:defRPr sz="900"/>
            </a:lvl5pPr>
            <a:lvl6pPr marL="2743200" lvl="5" indent="-228600" algn="l">
              <a:lnSpc>
                <a:spcPct val="90000"/>
              </a:lnSpc>
              <a:spcBef>
                <a:spcPts val="400"/>
              </a:spcBef>
              <a:spcAft>
                <a:spcPts val="0"/>
              </a:spcAft>
              <a:buSzPts val="900"/>
              <a:buNone/>
              <a:defRPr sz="900"/>
            </a:lvl6pPr>
            <a:lvl7pPr marL="3200400" lvl="6" indent="-228600" algn="l">
              <a:lnSpc>
                <a:spcPct val="90000"/>
              </a:lnSpc>
              <a:spcBef>
                <a:spcPts val="400"/>
              </a:spcBef>
              <a:spcAft>
                <a:spcPts val="0"/>
              </a:spcAft>
              <a:buSzPts val="900"/>
              <a:buNone/>
              <a:defRPr sz="900"/>
            </a:lvl7pPr>
            <a:lvl8pPr marL="3657600" lvl="7" indent="-228600" algn="l">
              <a:lnSpc>
                <a:spcPct val="90000"/>
              </a:lnSpc>
              <a:spcBef>
                <a:spcPts val="400"/>
              </a:spcBef>
              <a:spcAft>
                <a:spcPts val="0"/>
              </a:spcAft>
              <a:buSzPts val="900"/>
              <a:buNone/>
              <a:defRPr sz="900"/>
            </a:lvl8pPr>
            <a:lvl9pPr marL="4114800" lvl="8" indent="-228600" algn="l">
              <a:lnSpc>
                <a:spcPct val="90000"/>
              </a:lnSpc>
              <a:spcBef>
                <a:spcPts val="400"/>
              </a:spcBef>
              <a:spcAft>
                <a:spcPts val="400"/>
              </a:spcAft>
              <a:buSzPts val="900"/>
              <a:buNone/>
              <a:defRPr sz="900"/>
            </a:lvl9pPr>
          </a:lstStyle>
          <a:p>
            <a:endParaRPr/>
          </a:p>
        </p:txBody>
      </p:sp>
      <p:sp>
        <p:nvSpPr>
          <p:cNvPr id="26" name="Google Shape;26;p5"/>
          <p:cNvSpPr txBox="1">
            <a:spLocks noGrp="1"/>
          </p:cNvSpPr>
          <p:nvPr>
            <p:ph type="dt" idx="10"/>
          </p:nvPr>
        </p:nvSpPr>
        <p:spPr>
          <a:xfrm>
            <a:off x="643464" y="6446520"/>
            <a:ext cx="3517568"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5"/>
          <p:cNvSpPr txBox="1">
            <a:spLocks noGrp="1"/>
          </p:cNvSpPr>
          <p:nvPr>
            <p:ph type="ftr" idx="11"/>
          </p:nvPr>
        </p:nvSpPr>
        <p:spPr>
          <a:xfrm>
            <a:off x="5458983" y="6446520"/>
            <a:ext cx="5334019"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5"/>
          <p:cNvSpPr txBox="1">
            <a:spLocks noGrp="1"/>
          </p:cNvSpPr>
          <p:nvPr>
            <p:ph type="sldNum" idx="12"/>
          </p:nvPr>
        </p:nvSpPr>
        <p:spPr>
          <a:xfrm>
            <a:off x="10993582" y="6446838"/>
            <a:ext cx="780010" cy="365125"/>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800"/>
              <a:buFont typeface="Arial"/>
              <a:buNone/>
              <a:defRPr sz="800" b="0" i="0" u="none" strike="noStrike" cap="none">
                <a:solidFill>
                  <a:schemeClr val="dk2"/>
                </a:solidFill>
                <a:latin typeface="Libre Franklin"/>
                <a:ea typeface="Libre Franklin"/>
                <a:cs typeface="Libre Franklin"/>
                <a:sym typeface="Libre Franklin"/>
              </a:defRPr>
            </a:lvl1pPr>
            <a:lvl2pPr marL="0" marR="0" lvl="1" indent="0" algn="l">
              <a:lnSpc>
                <a:spcPct val="100000"/>
              </a:lnSpc>
              <a:spcBef>
                <a:spcPts val="0"/>
              </a:spcBef>
              <a:spcAft>
                <a:spcPts val="0"/>
              </a:spcAft>
              <a:buClr>
                <a:srgbClr val="000000"/>
              </a:buClr>
              <a:buSzPts val="800"/>
              <a:buFont typeface="Arial"/>
              <a:buNone/>
              <a:defRPr sz="800" b="0" i="0" u="none" strike="noStrike" cap="none">
                <a:solidFill>
                  <a:schemeClr val="dk2"/>
                </a:solidFill>
                <a:latin typeface="Libre Franklin"/>
                <a:ea typeface="Libre Franklin"/>
                <a:cs typeface="Libre Franklin"/>
                <a:sym typeface="Libre Franklin"/>
              </a:defRPr>
            </a:lvl2pPr>
            <a:lvl3pPr marL="0" marR="0" lvl="2" indent="0" algn="l">
              <a:lnSpc>
                <a:spcPct val="100000"/>
              </a:lnSpc>
              <a:spcBef>
                <a:spcPts val="0"/>
              </a:spcBef>
              <a:spcAft>
                <a:spcPts val="0"/>
              </a:spcAft>
              <a:buClr>
                <a:srgbClr val="000000"/>
              </a:buClr>
              <a:buSzPts val="800"/>
              <a:buFont typeface="Arial"/>
              <a:buNone/>
              <a:defRPr sz="800" b="0" i="0" u="none" strike="noStrike" cap="none">
                <a:solidFill>
                  <a:schemeClr val="dk2"/>
                </a:solidFill>
                <a:latin typeface="Libre Franklin"/>
                <a:ea typeface="Libre Franklin"/>
                <a:cs typeface="Libre Franklin"/>
                <a:sym typeface="Libre Franklin"/>
              </a:defRPr>
            </a:lvl3pPr>
            <a:lvl4pPr marL="0" marR="0" lvl="3" indent="0" algn="l">
              <a:lnSpc>
                <a:spcPct val="100000"/>
              </a:lnSpc>
              <a:spcBef>
                <a:spcPts val="0"/>
              </a:spcBef>
              <a:spcAft>
                <a:spcPts val="0"/>
              </a:spcAft>
              <a:buClr>
                <a:srgbClr val="000000"/>
              </a:buClr>
              <a:buSzPts val="800"/>
              <a:buFont typeface="Arial"/>
              <a:buNone/>
              <a:defRPr sz="800" b="0" i="0" u="none" strike="noStrike" cap="none">
                <a:solidFill>
                  <a:schemeClr val="dk2"/>
                </a:solidFill>
                <a:latin typeface="Libre Franklin"/>
                <a:ea typeface="Libre Franklin"/>
                <a:cs typeface="Libre Franklin"/>
                <a:sym typeface="Libre Franklin"/>
              </a:defRPr>
            </a:lvl4pPr>
            <a:lvl5pPr marL="0" marR="0" lvl="4" indent="0" algn="l">
              <a:lnSpc>
                <a:spcPct val="100000"/>
              </a:lnSpc>
              <a:spcBef>
                <a:spcPts val="0"/>
              </a:spcBef>
              <a:spcAft>
                <a:spcPts val="0"/>
              </a:spcAft>
              <a:buClr>
                <a:srgbClr val="000000"/>
              </a:buClr>
              <a:buSzPts val="800"/>
              <a:buFont typeface="Arial"/>
              <a:buNone/>
              <a:defRPr sz="800" b="0" i="0" u="none" strike="noStrike" cap="none">
                <a:solidFill>
                  <a:schemeClr val="dk2"/>
                </a:solidFill>
                <a:latin typeface="Libre Franklin"/>
                <a:ea typeface="Libre Franklin"/>
                <a:cs typeface="Libre Franklin"/>
                <a:sym typeface="Libre Franklin"/>
              </a:defRPr>
            </a:lvl5pPr>
            <a:lvl6pPr marL="0" marR="0" lvl="5" indent="0" algn="l">
              <a:lnSpc>
                <a:spcPct val="100000"/>
              </a:lnSpc>
              <a:spcBef>
                <a:spcPts val="0"/>
              </a:spcBef>
              <a:spcAft>
                <a:spcPts val="0"/>
              </a:spcAft>
              <a:buClr>
                <a:srgbClr val="000000"/>
              </a:buClr>
              <a:buSzPts val="800"/>
              <a:buFont typeface="Arial"/>
              <a:buNone/>
              <a:defRPr sz="800" b="0" i="0" u="none" strike="noStrike" cap="none">
                <a:solidFill>
                  <a:schemeClr val="dk2"/>
                </a:solidFill>
                <a:latin typeface="Libre Franklin"/>
                <a:ea typeface="Libre Franklin"/>
                <a:cs typeface="Libre Franklin"/>
                <a:sym typeface="Libre Franklin"/>
              </a:defRPr>
            </a:lvl6pPr>
            <a:lvl7pPr marL="0" marR="0" lvl="6" indent="0" algn="l">
              <a:lnSpc>
                <a:spcPct val="100000"/>
              </a:lnSpc>
              <a:spcBef>
                <a:spcPts val="0"/>
              </a:spcBef>
              <a:spcAft>
                <a:spcPts val="0"/>
              </a:spcAft>
              <a:buClr>
                <a:srgbClr val="000000"/>
              </a:buClr>
              <a:buSzPts val="800"/>
              <a:buFont typeface="Arial"/>
              <a:buNone/>
              <a:defRPr sz="800" b="0" i="0" u="none" strike="noStrike" cap="none">
                <a:solidFill>
                  <a:schemeClr val="dk2"/>
                </a:solidFill>
                <a:latin typeface="Libre Franklin"/>
                <a:ea typeface="Libre Franklin"/>
                <a:cs typeface="Libre Franklin"/>
                <a:sym typeface="Libre Franklin"/>
              </a:defRPr>
            </a:lvl7pPr>
            <a:lvl8pPr marL="0" marR="0" lvl="7" indent="0" algn="l">
              <a:lnSpc>
                <a:spcPct val="100000"/>
              </a:lnSpc>
              <a:spcBef>
                <a:spcPts val="0"/>
              </a:spcBef>
              <a:spcAft>
                <a:spcPts val="0"/>
              </a:spcAft>
              <a:buClr>
                <a:srgbClr val="000000"/>
              </a:buClr>
              <a:buSzPts val="800"/>
              <a:buFont typeface="Arial"/>
              <a:buNone/>
              <a:defRPr sz="800" b="0" i="0" u="none" strike="noStrike" cap="none">
                <a:solidFill>
                  <a:schemeClr val="dk2"/>
                </a:solidFill>
                <a:latin typeface="Libre Franklin"/>
                <a:ea typeface="Libre Franklin"/>
                <a:cs typeface="Libre Franklin"/>
                <a:sym typeface="Libre Franklin"/>
              </a:defRPr>
            </a:lvl8pPr>
            <a:lvl9pPr marL="0" marR="0" lvl="8" indent="0" algn="l">
              <a:lnSpc>
                <a:spcPct val="100000"/>
              </a:lnSpc>
              <a:spcBef>
                <a:spcPts val="0"/>
              </a:spcBef>
              <a:spcAft>
                <a:spcPts val="0"/>
              </a:spcAft>
              <a:buClr>
                <a:srgbClr val="000000"/>
              </a:buClr>
              <a:buSzPts val="800"/>
              <a:buFont typeface="Arial"/>
              <a:buNone/>
              <a:defRPr sz="800" b="0" i="0" u="none" strike="noStrike" cap="none">
                <a:solidFill>
                  <a:schemeClr val="dk2"/>
                </a:solidFill>
                <a:latin typeface="Libre Franklin"/>
                <a:ea typeface="Libre Franklin"/>
                <a:cs typeface="Libre Franklin"/>
                <a:sym typeface="Libre Franklin"/>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9"/>
        <p:cNvGrpSpPr/>
        <p:nvPr/>
      </p:nvGrpSpPr>
      <p:grpSpPr>
        <a:xfrm>
          <a:off x="0" y="0"/>
          <a:ext cx="0" cy="0"/>
          <a:chOff x="0" y="0"/>
          <a:chExt cx="0" cy="0"/>
        </a:xfrm>
      </p:grpSpPr>
      <p:sp>
        <p:nvSpPr>
          <p:cNvPr id="30" name="Google Shape;30;p6"/>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3F3F3F"/>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6"/>
          <p:cNvSpPr txBox="1">
            <a:spLocks noGrp="1"/>
          </p:cNvSpPr>
          <p:nvPr>
            <p:ph type="body" idx="1"/>
          </p:nvPr>
        </p:nvSpPr>
        <p:spPr>
          <a:xfrm>
            <a:off x="1097280" y="2108201"/>
            <a:ext cx="10058400" cy="3760891"/>
          </a:xfrm>
          <a:prstGeom prst="rect">
            <a:avLst/>
          </a:prstGeom>
          <a:noFill/>
          <a:ln>
            <a:noFill/>
          </a:ln>
        </p:spPr>
        <p:txBody>
          <a:bodyPr spcFirstLastPara="1" wrap="square" lIns="0" tIns="45700" rIns="0" bIns="45700" anchor="t" anchorCtr="0">
            <a:normAutofit/>
          </a:bodyPr>
          <a:lstStyle>
            <a:lvl1pPr marL="457200" lvl="0" indent="-342900" algn="l">
              <a:lnSpc>
                <a:spcPct val="110000"/>
              </a:lnSpc>
              <a:spcBef>
                <a:spcPts val="1200"/>
              </a:spcBef>
              <a:spcAft>
                <a:spcPts val="0"/>
              </a:spcAft>
              <a:buSzPts val="1800"/>
              <a:buChar char=" "/>
              <a:defRPr/>
            </a:lvl1pPr>
            <a:lvl2pPr marL="914400" lvl="1" indent="-342900" algn="l">
              <a:lnSpc>
                <a:spcPct val="100000"/>
              </a:lnSpc>
              <a:spcBef>
                <a:spcPts val="200"/>
              </a:spcBef>
              <a:spcAft>
                <a:spcPts val="0"/>
              </a:spcAft>
              <a:buClr>
                <a:srgbClr val="3F3F3F"/>
              </a:buClr>
              <a:buSzPts val="1800"/>
              <a:buChar char="◦"/>
              <a:defRPr/>
            </a:lvl2pPr>
            <a:lvl3pPr marL="1371600" lvl="2" indent="-342900" algn="l">
              <a:lnSpc>
                <a:spcPct val="100000"/>
              </a:lnSpc>
              <a:spcBef>
                <a:spcPts val="400"/>
              </a:spcBef>
              <a:spcAft>
                <a:spcPts val="0"/>
              </a:spcAft>
              <a:buClr>
                <a:srgbClr val="3F3F3F"/>
              </a:buClr>
              <a:buSzPts val="1800"/>
              <a:buChar char="◦"/>
              <a:defRPr/>
            </a:lvl3pPr>
            <a:lvl4pPr marL="1828800" lvl="3" indent="-342900" algn="l">
              <a:lnSpc>
                <a:spcPct val="100000"/>
              </a:lnSpc>
              <a:spcBef>
                <a:spcPts val="400"/>
              </a:spcBef>
              <a:spcAft>
                <a:spcPts val="0"/>
              </a:spcAft>
              <a:buClr>
                <a:srgbClr val="3F3F3F"/>
              </a:buClr>
              <a:buSzPts val="1800"/>
              <a:buChar char="◦"/>
              <a:defRPr/>
            </a:lvl4pPr>
            <a:lvl5pPr marL="2286000" lvl="4" indent="-342900" algn="l">
              <a:lnSpc>
                <a:spcPct val="100000"/>
              </a:lnSpc>
              <a:spcBef>
                <a:spcPts val="400"/>
              </a:spcBef>
              <a:spcAft>
                <a:spcPts val="0"/>
              </a:spcAft>
              <a:buClr>
                <a:srgbClr val="3F3F3F"/>
              </a:buClr>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32" name="Google Shape;32;p6"/>
          <p:cNvSpPr txBox="1">
            <a:spLocks noGrp="1"/>
          </p:cNvSpPr>
          <p:nvPr>
            <p:ph type="dt" idx="10"/>
          </p:nvPr>
        </p:nvSpPr>
        <p:spPr>
          <a:xfrm>
            <a:off x="8218426" y="6446838"/>
            <a:ext cx="258485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3" name="Google Shape;33;p6"/>
          <p:cNvSpPr txBox="1">
            <a:spLocks noGrp="1"/>
          </p:cNvSpPr>
          <p:nvPr>
            <p:ph type="ftr" idx="11"/>
          </p:nvPr>
        </p:nvSpPr>
        <p:spPr>
          <a:xfrm>
            <a:off x="1097279" y="6446838"/>
            <a:ext cx="681826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6"/>
          <p:cNvSpPr txBox="1">
            <a:spLocks noGrp="1"/>
          </p:cNvSpPr>
          <p:nvPr>
            <p:ph type="sldNum" idx="12"/>
          </p:nvPr>
        </p:nvSpPr>
        <p:spPr>
          <a:xfrm>
            <a:off x="10993582" y="6446838"/>
            <a:ext cx="780010" cy="365125"/>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800"/>
              <a:buFont typeface="Arial"/>
              <a:buNone/>
              <a:defRPr sz="800" b="0" i="0" u="none" strike="noStrike" cap="none">
                <a:solidFill>
                  <a:srgbClr val="FFFFFF"/>
                </a:solidFill>
                <a:latin typeface="Libre Franklin"/>
                <a:ea typeface="Libre Franklin"/>
                <a:cs typeface="Libre Franklin"/>
                <a:sym typeface="Libre Franklin"/>
              </a:defRPr>
            </a:lvl1pPr>
            <a:lvl2pPr marL="0" marR="0" lvl="1" indent="0" algn="l">
              <a:lnSpc>
                <a:spcPct val="100000"/>
              </a:lnSpc>
              <a:spcBef>
                <a:spcPts val="0"/>
              </a:spcBef>
              <a:spcAft>
                <a:spcPts val="0"/>
              </a:spcAft>
              <a:buClr>
                <a:srgbClr val="000000"/>
              </a:buClr>
              <a:buSzPts val="800"/>
              <a:buFont typeface="Arial"/>
              <a:buNone/>
              <a:defRPr sz="800" b="0" i="0" u="none" strike="noStrike" cap="none">
                <a:solidFill>
                  <a:srgbClr val="FFFFFF"/>
                </a:solidFill>
                <a:latin typeface="Libre Franklin"/>
                <a:ea typeface="Libre Franklin"/>
                <a:cs typeface="Libre Franklin"/>
                <a:sym typeface="Libre Franklin"/>
              </a:defRPr>
            </a:lvl2pPr>
            <a:lvl3pPr marL="0" marR="0" lvl="2" indent="0" algn="l">
              <a:lnSpc>
                <a:spcPct val="100000"/>
              </a:lnSpc>
              <a:spcBef>
                <a:spcPts val="0"/>
              </a:spcBef>
              <a:spcAft>
                <a:spcPts val="0"/>
              </a:spcAft>
              <a:buClr>
                <a:srgbClr val="000000"/>
              </a:buClr>
              <a:buSzPts val="800"/>
              <a:buFont typeface="Arial"/>
              <a:buNone/>
              <a:defRPr sz="800" b="0" i="0" u="none" strike="noStrike" cap="none">
                <a:solidFill>
                  <a:srgbClr val="FFFFFF"/>
                </a:solidFill>
                <a:latin typeface="Libre Franklin"/>
                <a:ea typeface="Libre Franklin"/>
                <a:cs typeface="Libre Franklin"/>
                <a:sym typeface="Libre Franklin"/>
              </a:defRPr>
            </a:lvl3pPr>
            <a:lvl4pPr marL="0" marR="0" lvl="3" indent="0" algn="l">
              <a:lnSpc>
                <a:spcPct val="100000"/>
              </a:lnSpc>
              <a:spcBef>
                <a:spcPts val="0"/>
              </a:spcBef>
              <a:spcAft>
                <a:spcPts val="0"/>
              </a:spcAft>
              <a:buClr>
                <a:srgbClr val="000000"/>
              </a:buClr>
              <a:buSzPts val="800"/>
              <a:buFont typeface="Arial"/>
              <a:buNone/>
              <a:defRPr sz="800" b="0" i="0" u="none" strike="noStrike" cap="none">
                <a:solidFill>
                  <a:srgbClr val="FFFFFF"/>
                </a:solidFill>
                <a:latin typeface="Libre Franklin"/>
                <a:ea typeface="Libre Franklin"/>
                <a:cs typeface="Libre Franklin"/>
                <a:sym typeface="Libre Franklin"/>
              </a:defRPr>
            </a:lvl4pPr>
            <a:lvl5pPr marL="0" marR="0" lvl="4" indent="0" algn="l">
              <a:lnSpc>
                <a:spcPct val="100000"/>
              </a:lnSpc>
              <a:spcBef>
                <a:spcPts val="0"/>
              </a:spcBef>
              <a:spcAft>
                <a:spcPts val="0"/>
              </a:spcAft>
              <a:buClr>
                <a:srgbClr val="000000"/>
              </a:buClr>
              <a:buSzPts val="800"/>
              <a:buFont typeface="Arial"/>
              <a:buNone/>
              <a:defRPr sz="800" b="0" i="0" u="none" strike="noStrike" cap="none">
                <a:solidFill>
                  <a:srgbClr val="FFFFFF"/>
                </a:solidFill>
                <a:latin typeface="Libre Franklin"/>
                <a:ea typeface="Libre Franklin"/>
                <a:cs typeface="Libre Franklin"/>
                <a:sym typeface="Libre Franklin"/>
              </a:defRPr>
            </a:lvl5pPr>
            <a:lvl6pPr marL="0" marR="0" lvl="5" indent="0" algn="l">
              <a:lnSpc>
                <a:spcPct val="100000"/>
              </a:lnSpc>
              <a:spcBef>
                <a:spcPts val="0"/>
              </a:spcBef>
              <a:spcAft>
                <a:spcPts val="0"/>
              </a:spcAft>
              <a:buClr>
                <a:srgbClr val="000000"/>
              </a:buClr>
              <a:buSzPts val="800"/>
              <a:buFont typeface="Arial"/>
              <a:buNone/>
              <a:defRPr sz="800" b="0" i="0" u="none" strike="noStrike" cap="none">
                <a:solidFill>
                  <a:srgbClr val="FFFFFF"/>
                </a:solidFill>
                <a:latin typeface="Libre Franklin"/>
                <a:ea typeface="Libre Franklin"/>
                <a:cs typeface="Libre Franklin"/>
                <a:sym typeface="Libre Franklin"/>
              </a:defRPr>
            </a:lvl6pPr>
            <a:lvl7pPr marL="0" marR="0" lvl="6" indent="0" algn="l">
              <a:lnSpc>
                <a:spcPct val="100000"/>
              </a:lnSpc>
              <a:spcBef>
                <a:spcPts val="0"/>
              </a:spcBef>
              <a:spcAft>
                <a:spcPts val="0"/>
              </a:spcAft>
              <a:buClr>
                <a:srgbClr val="000000"/>
              </a:buClr>
              <a:buSzPts val="800"/>
              <a:buFont typeface="Arial"/>
              <a:buNone/>
              <a:defRPr sz="800" b="0" i="0" u="none" strike="noStrike" cap="none">
                <a:solidFill>
                  <a:srgbClr val="FFFFFF"/>
                </a:solidFill>
                <a:latin typeface="Libre Franklin"/>
                <a:ea typeface="Libre Franklin"/>
                <a:cs typeface="Libre Franklin"/>
                <a:sym typeface="Libre Franklin"/>
              </a:defRPr>
            </a:lvl7pPr>
            <a:lvl8pPr marL="0" marR="0" lvl="7" indent="0" algn="l">
              <a:lnSpc>
                <a:spcPct val="100000"/>
              </a:lnSpc>
              <a:spcBef>
                <a:spcPts val="0"/>
              </a:spcBef>
              <a:spcAft>
                <a:spcPts val="0"/>
              </a:spcAft>
              <a:buClr>
                <a:srgbClr val="000000"/>
              </a:buClr>
              <a:buSzPts val="800"/>
              <a:buFont typeface="Arial"/>
              <a:buNone/>
              <a:defRPr sz="800" b="0" i="0" u="none" strike="noStrike" cap="none">
                <a:solidFill>
                  <a:srgbClr val="FFFFFF"/>
                </a:solidFill>
                <a:latin typeface="Libre Franklin"/>
                <a:ea typeface="Libre Franklin"/>
                <a:cs typeface="Libre Franklin"/>
                <a:sym typeface="Libre Franklin"/>
              </a:defRPr>
            </a:lvl8pPr>
            <a:lvl9pPr marL="0" marR="0" lvl="8" indent="0" algn="l">
              <a:lnSpc>
                <a:spcPct val="100000"/>
              </a:lnSpc>
              <a:spcBef>
                <a:spcPts val="0"/>
              </a:spcBef>
              <a:spcAft>
                <a:spcPts val="0"/>
              </a:spcAft>
              <a:buClr>
                <a:srgbClr val="000000"/>
              </a:buClr>
              <a:buSzPts val="800"/>
              <a:buFont typeface="Arial"/>
              <a:buNone/>
              <a:defRPr sz="800" b="0" i="0" u="none" strike="noStrike" cap="none">
                <a:solidFill>
                  <a:srgbClr val="FFFFFF"/>
                </a:solidFill>
                <a:latin typeface="Libre Franklin"/>
                <a:ea typeface="Libre Franklin"/>
                <a:cs typeface="Libre Franklin"/>
                <a:sym typeface="Libre Franklin"/>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Blank" type="blank">
  <p:cSld name="BLANK">
    <p:spTree>
      <p:nvGrpSpPr>
        <p:cNvPr id="1" name="Shape 35"/>
        <p:cNvGrpSpPr/>
        <p:nvPr/>
      </p:nvGrpSpPr>
      <p:grpSpPr>
        <a:xfrm>
          <a:off x="0" y="0"/>
          <a:ext cx="0" cy="0"/>
          <a:chOff x="0" y="0"/>
          <a:chExt cx="0" cy="0"/>
        </a:xfrm>
      </p:grpSpPr>
      <p:sp>
        <p:nvSpPr>
          <p:cNvPr id="36" name="Google Shape;36;p11"/>
          <p:cNvSpPr/>
          <p:nvPr/>
        </p:nvSpPr>
        <p:spPr>
          <a:xfrm>
            <a:off x="3175" y="6400800"/>
            <a:ext cx="12188825" cy="457200"/>
          </a:xfrm>
          <a:prstGeom prst="rect">
            <a:avLst/>
          </a:prstGeom>
          <a:solidFill>
            <a:srgbClr val="26262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11"/>
          <p:cNvSpPr txBox="1">
            <a:spLocks noGrp="1"/>
          </p:cNvSpPr>
          <p:nvPr>
            <p:ph type="dt" idx="10"/>
          </p:nvPr>
        </p:nvSpPr>
        <p:spPr>
          <a:xfrm>
            <a:off x="8218426" y="6446838"/>
            <a:ext cx="258485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11"/>
          <p:cNvSpPr txBox="1">
            <a:spLocks noGrp="1"/>
          </p:cNvSpPr>
          <p:nvPr>
            <p:ph type="ftr" idx="11"/>
          </p:nvPr>
        </p:nvSpPr>
        <p:spPr>
          <a:xfrm>
            <a:off x="1097279" y="6446838"/>
            <a:ext cx="681826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 name="Google Shape;39;p11"/>
          <p:cNvSpPr txBox="1">
            <a:spLocks noGrp="1"/>
          </p:cNvSpPr>
          <p:nvPr>
            <p:ph type="sldNum" idx="12"/>
          </p:nvPr>
        </p:nvSpPr>
        <p:spPr>
          <a:xfrm>
            <a:off x="10993582" y="6446838"/>
            <a:ext cx="780010" cy="365125"/>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800"/>
              <a:buFont typeface="Arial"/>
              <a:buNone/>
              <a:defRPr sz="800" b="0" i="0" u="none" strike="noStrike" cap="none">
                <a:solidFill>
                  <a:srgbClr val="FFFFFF"/>
                </a:solidFill>
                <a:latin typeface="Libre Franklin"/>
                <a:ea typeface="Libre Franklin"/>
                <a:cs typeface="Libre Franklin"/>
                <a:sym typeface="Libre Franklin"/>
              </a:defRPr>
            </a:lvl1pPr>
            <a:lvl2pPr marL="0" marR="0" lvl="1" indent="0" algn="l">
              <a:lnSpc>
                <a:spcPct val="100000"/>
              </a:lnSpc>
              <a:spcBef>
                <a:spcPts val="0"/>
              </a:spcBef>
              <a:spcAft>
                <a:spcPts val="0"/>
              </a:spcAft>
              <a:buClr>
                <a:srgbClr val="000000"/>
              </a:buClr>
              <a:buSzPts val="800"/>
              <a:buFont typeface="Arial"/>
              <a:buNone/>
              <a:defRPr sz="800" b="0" i="0" u="none" strike="noStrike" cap="none">
                <a:solidFill>
                  <a:srgbClr val="FFFFFF"/>
                </a:solidFill>
                <a:latin typeface="Libre Franklin"/>
                <a:ea typeface="Libre Franklin"/>
                <a:cs typeface="Libre Franklin"/>
                <a:sym typeface="Libre Franklin"/>
              </a:defRPr>
            </a:lvl2pPr>
            <a:lvl3pPr marL="0" marR="0" lvl="2" indent="0" algn="l">
              <a:lnSpc>
                <a:spcPct val="100000"/>
              </a:lnSpc>
              <a:spcBef>
                <a:spcPts val="0"/>
              </a:spcBef>
              <a:spcAft>
                <a:spcPts val="0"/>
              </a:spcAft>
              <a:buClr>
                <a:srgbClr val="000000"/>
              </a:buClr>
              <a:buSzPts val="800"/>
              <a:buFont typeface="Arial"/>
              <a:buNone/>
              <a:defRPr sz="800" b="0" i="0" u="none" strike="noStrike" cap="none">
                <a:solidFill>
                  <a:srgbClr val="FFFFFF"/>
                </a:solidFill>
                <a:latin typeface="Libre Franklin"/>
                <a:ea typeface="Libre Franklin"/>
                <a:cs typeface="Libre Franklin"/>
                <a:sym typeface="Libre Franklin"/>
              </a:defRPr>
            </a:lvl3pPr>
            <a:lvl4pPr marL="0" marR="0" lvl="3" indent="0" algn="l">
              <a:lnSpc>
                <a:spcPct val="100000"/>
              </a:lnSpc>
              <a:spcBef>
                <a:spcPts val="0"/>
              </a:spcBef>
              <a:spcAft>
                <a:spcPts val="0"/>
              </a:spcAft>
              <a:buClr>
                <a:srgbClr val="000000"/>
              </a:buClr>
              <a:buSzPts val="800"/>
              <a:buFont typeface="Arial"/>
              <a:buNone/>
              <a:defRPr sz="800" b="0" i="0" u="none" strike="noStrike" cap="none">
                <a:solidFill>
                  <a:srgbClr val="FFFFFF"/>
                </a:solidFill>
                <a:latin typeface="Libre Franklin"/>
                <a:ea typeface="Libre Franklin"/>
                <a:cs typeface="Libre Franklin"/>
                <a:sym typeface="Libre Franklin"/>
              </a:defRPr>
            </a:lvl4pPr>
            <a:lvl5pPr marL="0" marR="0" lvl="4" indent="0" algn="l">
              <a:lnSpc>
                <a:spcPct val="100000"/>
              </a:lnSpc>
              <a:spcBef>
                <a:spcPts val="0"/>
              </a:spcBef>
              <a:spcAft>
                <a:spcPts val="0"/>
              </a:spcAft>
              <a:buClr>
                <a:srgbClr val="000000"/>
              </a:buClr>
              <a:buSzPts val="800"/>
              <a:buFont typeface="Arial"/>
              <a:buNone/>
              <a:defRPr sz="800" b="0" i="0" u="none" strike="noStrike" cap="none">
                <a:solidFill>
                  <a:srgbClr val="FFFFFF"/>
                </a:solidFill>
                <a:latin typeface="Libre Franklin"/>
                <a:ea typeface="Libre Franklin"/>
                <a:cs typeface="Libre Franklin"/>
                <a:sym typeface="Libre Franklin"/>
              </a:defRPr>
            </a:lvl5pPr>
            <a:lvl6pPr marL="0" marR="0" lvl="5" indent="0" algn="l">
              <a:lnSpc>
                <a:spcPct val="100000"/>
              </a:lnSpc>
              <a:spcBef>
                <a:spcPts val="0"/>
              </a:spcBef>
              <a:spcAft>
                <a:spcPts val="0"/>
              </a:spcAft>
              <a:buClr>
                <a:srgbClr val="000000"/>
              </a:buClr>
              <a:buSzPts val="800"/>
              <a:buFont typeface="Arial"/>
              <a:buNone/>
              <a:defRPr sz="800" b="0" i="0" u="none" strike="noStrike" cap="none">
                <a:solidFill>
                  <a:srgbClr val="FFFFFF"/>
                </a:solidFill>
                <a:latin typeface="Libre Franklin"/>
                <a:ea typeface="Libre Franklin"/>
                <a:cs typeface="Libre Franklin"/>
                <a:sym typeface="Libre Franklin"/>
              </a:defRPr>
            </a:lvl6pPr>
            <a:lvl7pPr marL="0" marR="0" lvl="6" indent="0" algn="l">
              <a:lnSpc>
                <a:spcPct val="100000"/>
              </a:lnSpc>
              <a:spcBef>
                <a:spcPts val="0"/>
              </a:spcBef>
              <a:spcAft>
                <a:spcPts val="0"/>
              </a:spcAft>
              <a:buClr>
                <a:srgbClr val="000000"/>
              </a:buClr>
              <a:buSzPts val="800"/>
              <a:buFont typeface="Arial"/>
              <a:buNone/>
              <a:defRPr sz="800" b="0" i="0" u="none" strike="noStrike" cap="none">
                <a:solidFill>
                  <a:srgbClr val="FFFFFF"/>
                </a:solidFill>
                <a:latin typeface="Libre Franklin"/>
                <a:ea typeface="Libre Franklin"/>
                <a:cs typeface="Libre Franklin"/>
                <a:sym typeface="Libre Franklin"/>
              </a:defRPr>
            </a:lvl7pPr>
            <a:lvl8pPr marL="0" marR="0" lvl="7" indent="0" algn="l">
              <a:lnSpc>
                <a:spcPct val="100000"/>
              </a:lnSpc>
              <a:spcBef>
                <a:spcPts val="0"/>
              </a:spcBef>
              <a:spcAft>
                <a:spcPts val="0"/>
              </a:spcAft>
              <a:buClr>
                <a:srgbClr val="000000"/>
              </a:buClr>
              <a:buSzPts val="800"/>
              <a:buFont typeface="Arial"/>
              <a:buNone/>
              <a:defRPr sz="800" b="0" i="0" u="none" strike="noStrike" cap="none">
                <a:solidFill>
                  <a:srgbClr val="FFFFFF"/>
                </a:solidFill>
                <a:latin typeface="Libre Franklin"/>
                <a:ea typeface="Libre Franklin"/>
                <a:cs typeface="Libre Franklin"/>
                <a:sym typeface="Libre Franklin"/>
              </a:defRPr>
            </a:lvl8pPr>
            <a:lvl9pPr marL="0" marR="0" lvl="8" indent="0" algn="l">
              <a:lnSpc>
                <a:spcPct val="100000"/>
              </a:lnSpc>
              <a:spcBef>
                <a:spcPts val="0"/>
              </a:spcBef>
              <a:spcAft>
                <a:spcPts val="0"/>
              </a:spcAft>
              <a:buClr>
                <a:srgbClr val="000000"/>
              </a:buClr>
              <a:buSzPts val="800"/>
              <a:buFont typeface="Arial"/>
              <a:buNone/>
              <a:defRPr sz="800" b="0" i="0" u="none" strike="noStrike" cap="none">
                <a:solidFill>
                  <a:srgbClr val="FFFFFF"/>
                </a:solidFill>
                <a:latin typeface="Libre Franklin"/>
                <a:ea typeface="Libre Franklin"/>
                <a:cs typeface="Libre Franklin"/>
                <a:sym typeface="Libre Franklin"/>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bg>
      <p:bgPr>
        <a:solidFill>
          <a:schemeClr val="lt1"/>
        </a:solidFill>
        <a:effectLst/>
      </p:bgPr>
    </p:bg>
    <p:spTree>
      <p:nvGrpSpPr>
        <p:cNvPr id="1" name="Shape 40"/>
        <p:cNvGrpSpPr/>
        <p:nvPr/>
      </p:nvGrpSpPr>
      <p:grpSpPr>
        <a:xfrm>
          <a:off x="0" y="0"/>
          <a:ext cx="0" cy="0"/>
          <a:chOff x="0" y="0"/>
          <a:chExt cx="0" cy="0"/>
        </a:xfrm>
      </p:grpSpPr>
      <p:sp>
        <p:nvSpPr>
          <p:cNvPr id="41" name="Google Shape;41;p7"/>
          <p:cNvSpPr/>
          <p:nvPr/>
        </p:nvSpPr>
        <p:spPr>
          <a:xfrm>
            <a:off x="3175" y="6400800"/>
            <a:ext cx="12188825" cy="457200"/>
          </a:xfrm>
          <a:prstGeom prst="rect">
            <a:avLst/>
          </a:prstGeom>
          <a:solidFill>
            <a:srgbClr val="26262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 name="Google Shape;42;p7"/>
          <p:cNvSpPr txBox="1">
            <a:spLocks noGrp="1"/>
          </p:cNvSpPr>
          <p:nvPr>
            <p:ph type="title"/>
          </p:nvPr>
        </p:nvSpPr>
        <p:spPr>
          <a:xfrm>
            <a:off x="1097280" y="758952"/>
            <a:ext cx="10058400" cy="356616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262626"/>
              </a:buClr>
              <a:buSzPts val="8000"/>
              <a:buFont typeface="Bookman Old Style"/>
              <a:buNone/>
              <a:defRPr sz="8000" b="0">
                <a:solidFill>
                  <a:srgbClr val="262626"/>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3" name="Google Shape;43;p7"/>
          <p:cNvSpPr txBox="1">
            <a:spLocks noGrp="1"/>
          </p:cNvSpPr>
          <p:nvPr>
            <p:ph type="body" idx="1"/>
          </p:nvPr>
        </p:nvSpPr>
        <p:spPr>
          <a:xfrm>
            <a:off x="1097280" y="4663440"/>
            <a:ext cx="10058400" cy="1143000"/>
          </a:xfrm>
          <a:prstGeom prst="rect">
            <a:avLst/>
          </a:prstGeom>
          <a:noFill/>
          <a:ln>
            <a:noFill/>
          </a:ln>
        </p:spPr>
        <p:txBody>
          <a:bodyPr spcFirstLastPara="1" wrap="square" lIns="91425" tIns="45700" rIns="91425" bIns="45700" anchor="t" anchorCtr="0">
            <a:normAutofit/>
          </a:bodyPr>
          <a:lstStyle>
            <a:lvl1pPr marL="457200" lvl="0" indent="-228600" algn="l">
              <a:lnSpc>
                <a:spcPct val="110000"/>
              </a:lnSpc>
              <a:spcBef>
                <a:spcPts val="1200"/>
              </a:spcBef>
              <a:spcAft>
                <a:spcPts val="0"/>
              </a:spcAft>
              <a:buSzPts val="2400"/>
              <a:buNone/>
              <a:defRPr sz="2400" cap="none">
                <a:solidFill>
                  <a:schemeClr val="dk1"/>
                </a:solidFill>
                <a:latin typeface="Libre Franklin"/>
                <a:ea typeface="Libre Franklin"/>
                <a:cs typeface="Libre Franklin"/>
                <a:sym typeface="Libre Franklin"/>
              </a:defRPr>
            </a:lvl1pPr>
            <a:lvl2pPr marL="914400" lvl="1" indent="-228600" algn="l">
              <a:lnSpc>
                <a:spcPct val="100000"/>
              </a:lnSpc>
              <a:spcBef>
                <a:spcPts val="200"/>
              </a:spcBef>
              <a:spcAft>
                <a:spcPts val="0"/>
              </a:spcAft>
              <a:buClr>
                <a:srgbClr val="888888"/>
              </a:buClr>
              <a:buSzPts val="1800"/>
              <a:buNone/>
              <a:defRPr sz="1800">
                <a:solidFill>
                  <a:srgbClr val="888888"/>
                </a:solidFill>
              </a:defRPr>
            </a:lvl2pPr>
            <a:lvl3pPr marL="1371600" lvl="2" indent="-228600" algn="l">
              <a:lnSpc>
                <a:spcPct val="100000"/>
              </a:lnSpc>
              <a:spcBef>
                <a:spcPts val="400"/>
              </a:spcBef>
              <a:spcAft>
                <a:spcPts val="0"/>
              </a:spcAft>
              <a:buClr>
                <a:srgbClr val="888888"/>
              </a:buClr>
              <a:buSzPts val="1600"/>
              <a:buNone/>
              <a:defRPr sz="1600">
                <a:solidFill>
                  <a:srgbClr val="888888"/>
                </a:solidFill>
              </a:defRPr>
            </a:lvl3pPr>
            <a:lvl4pPr marL="1828800" lvl="3" indent="-228600" algn="l">
              <a:lnSpc>
                <a:spcPct val="100000"/>
              </a:lnSpc>
              <a:spcBef>
                <a:spcPts val="400"/>
              </a:spcBef>
              <a:spcAft>
                <a:spcPts val="0"/>
              </a:spcAft>
              <a:buClr>
                <a:srgbClr val="888888"/>
              </a:buClr>
              <a:buSzPts val="1400"/>
              <a:buNone/>
              <a:defRPr sz="1400">
                <a:solidFill>
                  <a:srgbClr val="888888"/>
                </a:solidFill>
              </a:defRPr>
            </a:lvl4pPr>
            <a:lvl5pPr marL="2286000" lvl="4" indent="-228600" algn="l">
              <a:lnSpc>
                <a:spcPct val="100000"/>
              </a:lnSpc>
              <a:spcBef>
                <a:spcPts val="400"/>
              </a:spcBef>
              <a:spcAft>
                <a:spcPts val="0"/>
              </a:spcAft>
              <a:buClr>
                <a:srgbClr val="888888"/>
              </a:buClr>
              <a:buSzPts val="1400"/>
              <a:buNone/>
              <a:defRPr sz="1400">
                <a:solidFill>
                  <a:srgbClr val="888888"/>
                </a:solidFill>
              </a:defRPr>
            </a:lvl5pPr>
            <a:lvl6pPr marL="2743200" lvl="5" indent="-228600" algn="l">
              <a:lnSpc>
                <a:spcPct val="90000"/>
              </a:lnSpc>
              <a:spcBef>
                <a:spcPts val="400"/>
              </a:spcBef>
              <a:spcAft>
                <a:spcPts val="0"/>
              </a:spcAft>
              <a:buSzPts val="1400"/>
              <a:buNone/>
              <a:defRPr sz="1400">
                <a:solidFill>
                  <a:srgbClr val="888888"/>
                </a:solidFill>
              </a:defRPr>
            </a:lvl6pPr>
            <a:lvl7pPr marL="3200400" lvl="6" indent="-228600" algn="l">
              <a:lnSpc>
                <a:spcPct val="90000"/>
              </a:lnSpc>
              <a:spcBef>
                <a:spcPts val="400"/>
              </a:spcBef>
              <a:spcAft>
                <a:spcPts val="0"/>
              </a:spcAft>
              <a:buSzPts val="1400"/>
              <a:buNone/>
              <a:defRPr sz="1400">
                <a:solidFill>
                  <a:srgbClr val="888888"/>
                </a:solidFill>
              </a:defRPr>
            </a:lvl7pPr>
            <a:lvl8pPr marL="3657600" lvl="7" indent="-228600" algn="l">
              <a:lnSpc>
                <a:spcPct val="90000"/>
              </a:lnSpc>
              <a:spcBef>
                <a:spcPts val="400"/>
              </a:spcBef>
              <a:spcAft>
                <a:spcPts val="0"/>
              </a:spcAft>
              <a:buSzPts val="1400"/>
              <a:buNone/>
              <a:defRPr sz="1400">
                <a:solidFill>
                  <a:srgbClr val="888888"/>
                </a:solidFill>
              </a:defRPr>
            </a:lvl8pPr>
            <a:lvl9pPr marL="4114800" lvl="8" indent="-228600" algn="l">
              <a:lnSpc>
                <a:spcPct val="90000"/>
              </a:lnSpc>
              <a:spcBef>
                <a:spcPts val="400"/>
              </a:spcBef>
              <a:spcAft>
                <a:spcPts val="400"/>
              </a:spcAft>
              <a:buSzPts val="1400"/>
              <a:buNone/>
              <a:defRPr sz="1400">
                <a:solidFill>
                  <a:srgbClr val="888888"/>
                </a:solidFill>
              </a:defRPr>
            </a:lvl9pPr>
          </a:lstStyle>
          <a:p>
            <a:endParaRPr/>
          </a:p>
        </p:txBody>
      </p:sp>
      <p:cxnSp>
        <p:nvCxnSpPr>
          <p:cNvPr id="44" name="Google Shape;44;p7"/>
          <p:cNvCxnSpPr/>
          <p:nvPr/>
        </p:nvCxnSpPr>
        <p:spPr>
          <a:xfrm>
            <a:off x="1207658" y="4485132"/>
            <a:ext cx="9875520" cy="0"/>
          </a:xfrm>
          <a:prstGeom prst="straightConnector1">
            <a:avLst/>
          </a:prstGeom>
          <a:noFill/>
          <a:ln w="12700" cap="flat" cmpd="sng">
            <a:solidFill>
              <a:srgbClr val="3F3F3F"/>
            </a:solidFill>
            <a:prstDash val="solid"/>
            <a:round/>
            <a:headEnd type="none" w="sm" len="sm"/>
            <a:tailEnd type="none" w="sm" len="sm"/>
          </a:ln>
        </p:spPr>
      </p:cxnSp>
      <p:sp>
        <p:nvSpPr>
          <p:cNvPr id="45" name="Google Shape;45;p7"/>
          <p:cNvSpPr txBox="1">
            <a:spLocks noGrp="1"/>
          </p:cNvSpPr>
          <p:nvPr>
            <p:ph type="dt" idx="10"/>
          </p:nvPr>
        </p:nvSpPr>
        <p:spPr>
          <a:xfrm>
            <a:off x="8218426" y="6446838"/>
            <a:ext cx="258485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7"/>
          <p:cNvSpPr txBox="1">
            <a:spLocks noGrp="1"/>
          </p:cNvSpPr>
          <p:nvPr>
            <p:ph type="ftr" idx="11"/>
          </p:nvPr>
        </p:nvSpPr>
        <p:spPr>
          <a:xfrm>
            <a:off x="1097279" y="6446838"/>
            <a:ext cx="681826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7"/>
          <p:cNvSpPr txBox="1">
            <a:spLocks noGrp="1"/>
          </p:cNvSpPr>
          <p:nvPr>
            <p:ph type="sldNum" idx="12"/>
          </p:nvPr>
        </p:nvSpPr>
        <p:spPr>
          <a:xfrm>
            <a:off x="10993582" y="6446838"/>
            <a:ext cx="780010" cy="365125"/>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800"/>
              <a:buFont typeface="Arial"/>
              <a:buNone/>
              <a:defRPr sz="800" b="0" i="0" u="none" strike="noStrike" cap="none">
                <a:solidFill>
                  <a:srgbClr val="FFFFFF"/>
                </a:solidFill>
                <a:latin typeface="Libre Franklin"/>
                <a:ea typeface="Libre Franklin"/>
                <a:cs typeface="Libre Franklin"/>
                <a:sym typeface="Libre Franklin"/>
              </a:defRPr>
            </a:lvl1pPr>
            <a:lvl2pPr marL="0" marR="0" lvl="1" indent="0" algn="l">
              <a:lnSpc>
                <a:spcPct val="100000"/>
              </a:lnSpc>
              <a:spcBef>
                <a:spcPts val="0"/>
              </a:spcBef>
              <a:spcAft>
                <a:spcPts val="0"/>
              </a:spcAft>
              <a:buClr>
                <a:srgbClr val="000000"/>
              </a:buClr>
              <a:buSzPts val="800"/>
              <a:buFont typeface="Arial"/>
              <a:buNone/>
              <a:defRPr sz="800" b="0" i="0" u="none" strike="noStrike" cap="none">
                <a:solidFill>
                  <a:srgbClr val="FFFFFF"/>
                </a:solidFill>
                <a:latin typeface="Libre Franklin"/>
                <a:ea typeface="Libre Franklin"/>
                <a:cs typeface="Libre Franklin"/>
                <a:sym typeface="Libre Franklin"/>
              </a:defRPr>
            </a:lvl2pPr>
            <a:lvl3pPr marL="0" marR="0" lvl="2" indent="0" algn="l">
              <a:lnSpc>
                <a:spcPct val="100000"/>
              </a:lnSpc>
              <a:spcBef>
                <a:spcPts val="0"/>
              </a:spcBef>
              <a:spcAft>
                <a:spcPts val="0"/>
              </a:spcAft>
              <a:buClr>
                <a:srgbClr val="000000"/>
              </a:buClr>
              <a:buSzPts val="800"/>
              <a:buFont typeface="Arial"/>
              <a:buNone/>
              <a:defRPr sz="800" b="0" i="0" u="none" strike="noStrike" cap="none">
                <a:solidFill>
                  <a:srgbClr val="FFFFFF"/>
                </a:solidFill>
                <a:latin typeface="Libre Franklin"/>
                <a:ea typeface="Libre Franklin"/>
                <a:cs typeface="Libre Franklin"/>
                <a:sym typeface="Libre Franklin"/>
              </a:defRPr>
            </a:lvl3pPr>
            <a:lvl4pPr marL="0" marR="0" lvl="3" indent="0" algn="l">
              <a:lnSpc>
                <a:spcPct val="100000"/>
              </a:lnSpc>
              <a:spcBef>
                <a:spcPts val="0"/>
              </a:spcBef>
              <a:spcAft>
                <a:spcPts val="0"/>
              </a:spcAft>
              <a:buClr>
                <a:srgbClr val="000000"/>
              </a:buClr>
              <a:buSzPts val="800"/>
              <a:buFont typeface="Arial"/>
              <a:buNone/>
              <a:defRPr sz="800" b="0" i="0" u="none" strike="noStrike" cap="none">
                <a:solidFill>
                  <a:srgbClr val="FFFFFF"/>
                </a:solidFill>
                <a:latin typeface="Libre Franklin"/>
                <a:ea typeface="Libre Franklin"/>
                <a:cs typeface="Libre Franklin"/>
                <a:sym typeface="Libre Franklin"/>
              </a:defRPr>
            </a:lvl4pPr>
            <a:lvl5pPr marL="0" marR="0" lvl="4" indent="0" algn="l">
              <a:lnSpc>
                <a:spcPct val="100000"/>
              </a:lnSpc>
              <a:spcBef>
                <a:spcPts val="0"/>
              </a:spcBef>
              <a:spcAft>
                <a:spcPts val="0"/>
              </a:spcAft>
              <a:buClr>
                <a:srgbClr val="000000"/>
              </a:buClr>
              <a:buSzPts val="800"/>
              <a:buFont typeface="Arial"/>
              <a:buNone/>
              <a:defRPr sz="800" b="0" i="0" u="none" strike="noStrike" cap="none">
                <a:solidFill>
                  <a:srgbClr val="FFFFFF"/>
                </a:solidFill>
                <a:latin typeface="Libre Franklin"/>
                <a:ea typeface="Libre Franklin"/>
                <a:cs typeface="Libre Franklin"/>
                <a:sym typeface="Libre Franklin"/>
              </a:defRPr>
            </a:lvl5pPr>
            <a:lvl6pPr marL="0" marR="0" lvl="5" indent="0" algn="l">
              <a:lnSpc>
                <a:spcPct val="100000"/>
              </a:lnSpc>
              <a:spcBef>
                <a:spcPts val="0"/>
              </a:spcBef>
              <a:spcAft>
                <a:spcPts val="0"/>
              </a:spcAft>
              <a:buClr>
                <a:srgbClr val="000000"/>
              </a:buClr>
              <a:buSzPts val="800"/>
              <a:buFont typeface="Arial"/>
              <a:buNone/>
              <a:defRPr sz="800" b="0" i="0" u="none" strike="noStrike" cap="none">
                <a:solidFill>
                  <a:srgbClr val="FFFFFF"/>
                </a:solidFill>
                <a:latin typeface="Libre Franklin"/>
                <a:ea typeface="Libre Franklin"/>
                <a:cs typeface="Libre Franklin"/>
                <a:sym typeface="Libre Franklin"/>
              </a:defRPr>
            </a:lvl6pPr>
            <a:lvl7pPr marL="0" marR="0" lvl="6" indent="0" algn="l">
              <a:lnSpc>
                <a:spcPct val="100000"/>
              </a:lnSpc>
              <a:spcBef>
                <a:spcPts val="0"/>
              </a:spcBef>
              <a:spcAft>
                <a:spcPts val="0"/>
              </a:spcAft>
              <a:buClr>
                <a:srgbClr val="000000"/>
              </a:buClr>
              <a:buSzPts val="800"/>
              <a:buFont typeface="Arial"/>
              <a:buNone/>
              <a:defRPr sz="800" b="0" i="0" u="none" strike="noStrike" cap="none">
                <a:solidFill>
                  <a:srgbClr val="FFFFFF"/>
                </a:solidFill>
                <a:latin typeface="Libre Franklin"/>
                <a:ea typeface="Libre Franklin"/>
                <a:cs typeface="Libre Franklin"/>
                <a:sym typeface="Libre Franklin"/>
              </a:defRPr>
            </a:lvl7pPr>
            <a:lvl8pPr marL="0" marR="0" lvl="7" indent="0" algn="l">
              <a:lnSpc>
                <a:spcPct val="100000"/>
              </a:lnSpc>
              <a:spcBef>
                <a:spcPts val="0"/>
              </a:spcBef>
              <a:spcAft>
                <a:spcPts val="0"/>
              </a:spcAft>
              <a:buClr>
                <a:srgbClr val="000000"/>
              </a:buClr>
              <a:buSzPts val="800"/>
              <a:buFont typeface="Arial"/>
              <a:buNone/>
              <a:defRPr sz="800" b="0" i="0" u="none" strike="noStrike" cap="none">
                <a:solidFill>
                  <a:srgbClr val="FFFFFF"/>
                </a:solidFill>
                <a:latin typeface="Libre Franklin"/>
                <a:ea typeface="Libre Franklin"/>
                <a:cs typeface="Libre Franklin"/>
                <a:sym typeface="Libre Franklin"/>
              </a:defRPr>
            </a:lvl8pPr>
            <a:lvl9pPr marL="0" marR="0" lvl="8" indent="0" algn="l">
              <a:lnSpc>
                <a:spcPct val="100000"/>
              </a:lnSpc>
              <a:spcBef>
                <a:spcPts val="0"/>
              </a:spcBef>
              <a:spcAft>
                <a:spcPts val="0"/>
              </a:spcAft>
              <a:buClr>
                <a:srgbClr val="000000"/>
              </a:buClr>
              <a:buSzPts val="800"/>
              <a:buFont typeface="Arial"/>
              <a:buNone/>
              <a:defRPr sz="800" b="0" i="0" u="none" strike="noStrike" cap="none">
                <a:solidFill>
                  <a:srgbClr val="FFFFFF"/>
                </a:solidFill>
                <a:latin typeface="Libre Franklin"/>
                <a:ea typeface="Libre Franklin"/>
                <a:cs typeface="Libre Franklin"/>
                <a:sym typeface="Libre Franklin"/>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48"/>
        <p:cNvGrpSpPr/>
        <p:nvPr/>
      </p:nvGrpSpPr>
      <p:grpSpPr>
        <a:xfrm>
          <a:off x="0" y="0"/>
          <a:ext cx="0" cy="0"/>
          <a:chOff x="0" y="0"/>
          <a:chExt cx="0" cy="0"/>
        </a:xfrm>
      </p:grpSpPr>
      <p:sp>
        <p:nvSpPr>
          <p:cNvPr id="49" name="Google Shape;49;p13"/>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3F3F3F"/>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13"/>
          <p:cNvSpPr txBox="1">
            <a:spLocks noGrp="1"/>
          </p:cNvSpPr>
          <p:nvPr>
            <p:ph type="body" idx="1"/>
          </p:nvPr>
        </p:nvSpPr>
        <p:spPr>
          <a:xfrm rot="5400000">
            <a:off x="4246035" y="-1040554"/>
            <a:ext cx="3760891" cy="10058400"/>
          </a:xfrm>
          <a:prstGeom prst="rect">
            <a:avLst/>
          </a:prstGeom>
          <a:noFill/>
          <a:ln>
            <a:noFill/>
          </a:ln>
        </p:spPr>
        <p:txBody>
          <a:bodyPr spcFirstLastPara="1" wrap="square" lIns="45700" tIns="0" rIns="45700" bIns="0" anchor="t" anchorCtr="0">
            <a:normAutofit/>
          </a:bodyPr>
          <a:lstStyle>
            <a:lvl1pPr marL="457200" lvl="0" indent="-342900" algn="l">
              <a:lnSpc>
                <a:spcPct val="110000"/>
              </a:lnSpc>
              <a:spcBef>
                <a:spcPts val="1200"/>
              </a:spcBef>
              <a:spcAft>
                <a:spcPts val="0"/>
              </a:spcAft>
              <a:buSzPts val="1800"/>
              <a:buChar char=" "/>
              <a:defRPr/>
            </a:lvl1pPr>
            <a:lvl2pPr marL="914400" lvl="1" indent="-342900" algn="l">
              <a:lnSpc>
                <a:spcPct val="100000"/>
              </a:lnSpc>
              <a:spcBef>
                <a:spcPts val="200"/>
              </a:spcBef>
              <a:spcAft>
                <a:spcPts val="0"/>
              </a:spcAft>
              <a:buClr>
                <a:srgbClr val="3F3F3F"/>
              </a:buClr>
              <a:buSzPts val="1800"/>
              <a:buChar char="◦"/>
              <a:defRPr/>
            </a:lvl2pPr>
            <a:lvl3pPr marL="1371600" lvl="2" indent="-342900" algn="l">
              <a:lnSpc>
                <a:spcPct val="100000"/>
              </a:lnSpc>
              <a:spcBef>
                <a:spcPts val="400"/>
              </a:spcBef>
              <a:spcAft>
                <a:spcPts val="0"/>
              </a:spcAft>
              <a:buClr>
                <a:srgbClr val="3F3F3F"/>
              </a:buClr>
              <a:buSzPts val="1800"/>
              <a:buChar char="◦"/>
              <a:defRPr/>
            </a:lvl3pPr>
            <a:lvl4pPr marL="1828800" lvl="3" indent="-342900" algn="l">
              <a:lnSpc>
                <a:spcPct val="100000"/>
              </a:lnSpc>
              <a:spcBef>
                <a:spcPts val="400"/>
              </a:spcBef>
              <a:spcAft>
                <a:spcPts val="0"/>
              </a:spcAft>
              <a:buClr>
                <a:srgbClr val="3F3F3F"/>
              </a:buClr>
              <a:buSzPts val="1800"/>
              <a:buChar char="◦"/>
              <a:defRPr/>
            </a:lvl4pPr>
            <a:lvl5pPr marL="2286000" lvl="4" indent="-342900" algn="l">
              <a:lnSpc>
                <a:spcPct val="100000"/>
              </a:lnSpc>
              <a:spcBef>
                <a:spcPts val="400"/>
              </a:spcBef>
              <a:spcAft>
                <a:spcPts val="0"/>
              </a:spcAft>
              <a:buClr>
                <a:srgbClr val="3F3F3F"/>
              </a:buClr>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51" name="Google Shape;51;p13"/>
          <p:cNvSpPr txBox="1">
            <a:spLocks noGrp="1"/>
          </p:cNvSpPr>
          <p:nvPr>
            <p:ph type="dt" idx="10"/>
          </p:nvPr>
        </p:nvSpPr>
        <p:spPr>
          <a:xfrm>
            <a:off x="8218426" y="6446838"/>
            <a:ext cx="258485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13"/>
          <p:cNvSpPr txBox="1">
            <a:spLocks noGrp="1"/>
          </p:cNvSpPr>
          <p:nvPr>
            <p:ph type="ftr" idx="11"/>
          </p:nvPr>
        </p:nvSpPr>
        <p:spPr>
          <a:xfrm>
            <a:off x="1097279" y="6446838"/>
            <a:ext cx="681826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p13"/>
          <p:cNvSpPr txBox="1">
            <a:spLocks noGrp="1"/>
          </p:cNvSpPr>
          <p:nvPr>
            <p:ph type="sldNum" idx="12"/>
          </p:nvPr>
        </p:nvSpPr>
        <p:spPr>
          <a:xfrm>
            <a:off x="10993582" y="6446838"/>
            <a:ext cx="780010" cy="365125"/>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800"/>
              <a:buFont typeface="Arial"/>
              <a:buNone/>
              <a:defRPr sz="800" b="0" i="0" u="none" strike="noStrike" cap="none">
                <a:solidFill>
                  <a:srgbClr val="FFFFFF"/>
                </a:solidFill>
                <a:latin typeface="Libre Franklin"/>
                <a:ea typeface="Libre Franklin"/>
                <a:cs typeface="Libre Franklin"/>
                <a:sym typeface="Libre Franklin"/>
              </a:defRPr>
            </a:lvl1pPr>
            <a:lvl2pPr marL="0" marR="0" lvl="1" indent="0" algn="l">
              <a:lnSpc>
                <a:spcPct val="100000"/>
              </a:lnSpc>
              <a:spcBef>
                <a:spcPts val="0"/>
              </a:spcBef>
              <a:spcAft>
                <a:spcPts val="0"/>
              </a:spcAft>
              <a:buClr>
                <a:srgbClr val="000000"/>
              </a:buClr>
              <a:buSzPts val="800"/>
              <a:buFont typeface="Arial"/>
              <a:buNone/>
              <a:defRPr sz="800" b="0" i="0" u="none" strike="noStrike" cap="none">
                <a:solidFill>
                  <a:srgbClr val="FFFFFF"/>
                </a:solidFill>
                <a:latin typeface="Libre Franklin"/>
                <a:ea typeface="Libre Franklin"/>
                <a:cs typeface="Libre Franklin"/>
                <a:sym typeface="Libre Franklin"/>
              </a:defRPr>
            </a:lvl2pPr>
            <a:lvl3pPr marL="0" marR="0" lvl="2" indent="0" algn="l">
              <a:lnSpc>
                <a:spcPct val="100000"/>
              </a:lnSpc>
              <a:spcBef>
                <a:spcPts val="0"/>
              </a:spcBef>
              <a:spcAft>
                <a:spcPts val="0"/>
              </a:spcAft>
              <a:buClr>
                <a:srgbClr val="000000"/>
              </a:buClr>
              <a:buSzPts val="800"/>
              <a:buFont typeface="Arial"/>
              <a:buNone/>
              <a:defRPr sz="800" b="0" i="0" u="none" strike="noStrike" cap="none">
                <a:solidFill>
                  <a:srgbClr val="FFFFFF"/>
                </a:solidFill>
                <a:latin typeface="Libre Franklin"/>
                <a:ea typeface="Libre Franklin"/>
                <a:cs typeface="Libre Franklin"/>
                <a:sym typeface="Libre Franklin"/>
              </a:defRPr>
            </a:lvl3pPr>
            <a:lvl4pPr marL="0" marR="0" lvl="3" indent="0" algn="l">
              <a:lnSpc>
                <a:spcPct val="100000"/>
              </a:lnSpc>
              <a:spcBef>
                <a:spcPts val="0"/>
              </a:spcBef>
              <a:spcAft>
                <a:spcPts val="0"/>
              </a:spcAft>
              <a:buClr>
                <a:srgbClr val="000000"/>
              </a:buClr>
              <a:buSzPts val="800"/>
              <a:buFont typeface="Arial"/>
              <a:buNone/>
              <a:defRPr sz="800" b="0" i="0" u="none" strike="noStrike" cap="none">
                <a:solidFill>
                  <a:srgbClr val="FFFFFF"/>
                </a:solidFill>
                <a:latin typeface="Libre Franklin"/>
                <a:ea typeface="Libre Franklin"/>
                <a:cs typeface="Libre Franklin"/>
                <a:sym typeface="Libre Franklin"/>
              </a:defRPr>
            </a:lvl4pPr>
            <a:lvl5pPr marL="0" marR="0" lvl="4" indent="0" algn="l">
              <a:lnSpc>
                <a:spcPct val="100000"/>
              </a:lnSpc>
              <a:spcBef>
                <a:spcPts val="0"/>
              </a:spcBef>
              <a:spcAft>
                <a:spcPts val="0"/>
              </a:spcAft>
              <a:buClr>
                <a:srgbClr val="000000"/>
              </a:buClr>
              <a:buSzPts val="800"/>
              <a:buFont typeface="Arial"/>
              <a:buNone/>
              <a:defRPr sz="800" b="0" i="0" u="none" strike="noStrike" cap="none">
                <a:solidFill>
                  <a:srgbClr val="FFFFFF"/>
                </a:solidFill>
                <a:latin typeface="Libre Franklin"/>
                <a:ea typeface="Libre Franklin"/>
                <a:cs typeface="Libre Franklin"/>
                <a:sym typeface="Libre Franklin"/>
              </a:defRPr>
            </a:lvl5pPr>
            <a:lvl6pPr marL="0" marR="0" lvl="5" indent="0" algn="l">
              <a:lnSpc>
                <a:spcPct val="100000"/>
              </a:lnSpc>
              <a:spcBef>
                <a:spcPts val="0"/>
              </a:spcBef>
              <a:spcAft>
                <a:spcPts val="0"/>
              </a:spcAft>
              <a:buClr>
                <a:srgbClr val="000000"/>
              </a:buClr>
              <a:buSzPts val="800"/>
              <a:buFont typeface="Arial"/>
              <a:buNone/>
              <a:defRPr sz="800" b="0" i="0" u="none" strike="noStrike" cap="none">
                <a:solidFill>
                  <a:srgbClr val="FFFFFF"/>
                </a:solidFill>
                <a:latin typeface="Libre Franklin"/>
                <a:ea typeface="Libre Franklin"/>
                <a:cs typeface="Libre Franklin"/>
                <a:sym typeface="Libre Franklin"/>
              </a:defRPr>
            </a:lvl6pPr>
            <a:lvl7pPr marL="0" marR="0" lvl="6" indent="0" algn="l">
              <a:lnSpc>
                <a:spcPct val="100000"/>
              </a:lnSpc>
              <a:spcBef>
                <a:spcPts val="0"/>
              </a:spcBef>
              <a:spcAft>
                <a:spcPts val="0"/>
              </a:spcAft>
              <a:buClr>
                <a:srgbClr val="000000"/>
              </a:buClr>
              <a:buSzPts val="800"/>
              <a:buFont typeface="Arial"/>
              <a:buNone/>
              <a:defRPr sz="800" b="0" i="0" u="none" strike="noStrike" cap="none">
                <a:solidFill>
                  <a:srgbClr val="FFFFFF"/>
                </a:solidFill>
                <a:latin typeface="Libre Franklin"/>
                <a:ea typeface="Libre Franklin"/>
                <a:cs typeface="Libre Franklin"/>
                <a:sym typeface="Libre Franklin"/>
              </a:defRPr>
            </a:lvl7pPr>
            <a:lvl8pPr marL="0" marR="0" lvl="7" indent="0" algn="l">
              <a:lnSpc>
                <a:spcPct val="100000"/>
              </a:lnSpc>
              <a:spcBef>
                <a:spcPts val="0"/>
              </a:spcBef>
              <a:spcAft>
                <a:spcPts val="0"/>
              </a:spcAft>
              <a:buClr>
                <a:srgbClr val="000000"/>
              </a:buClr>
              <a:buSzPts val="800"/>
              <a:buFont typeface="Arial"/>
              <a:buNone/>
              <a:defRPr sz="800" b="0" i="0" u="none" strike="noStrike" cap="none">
                <a:solidFill>
                  <a:srgbClr val="FFFFFF"/>
                </a:solidFill>
                <a:latin typeface="Libre Franklin"/>
                <a:ea typeface="Libre Franklin"/>
                <a:cs typeface="Libre Franklin"/>
                <a:sym typeface="Libre Franklin"/>
              </a:defRPr>
            </a:lvl8pPr>
            <a:lvl9pPr marL="0" marR="0" lvl="8" indent="0" algn="l">
              <a:lnSpc>
                <a:spcPct val="100000"/>
              </a:lnSpc>
              <a:spcBef>
                <a:spcPts val="0"/>
              </a:spcBef>
              <a:spcAft>
                <a:spcPts val="0"/>
              </a:spcAft>
              <a:buClr>
                <a:srgbClr val="000000"/>
              </a:buClr>
              <a:buSzPts val="800"/>
              <a:buFont typeface="Arial"/>
              <a:buNone/>
              <a:defRPr sz="800" b="0" i="0" u="none" strike="noStrike" cap="none">
                <a:solidFill>
                  <a:srgbClr val="FFFFFF"/>
                </a:solidFill>
                <a:latin typeface="Libre Franklin"/>
                <a:ea typeface="Libre Franklin"/>
                <a:cs typeface="Libre Franklin"/>
                <a:sym typeface="Libre Franklin"/>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_TITLE_AND_VERTICAL_TEXT">
    <p:spTree>
      <p:nvGrpSpPr>
        <p:cNvPr id="1" name="Shape 54"/>
        <p:cNvGrpSpPr/>
        <p:nvPr/>
      </p:nvGrpSpPr>
      <p:grpSpPr>
        <a:xfrm>
          <a:off x="0" y="0"/>
          <a:ext cx="0" cy="0"/>
          <a:chOff x="0" y="0"/>
          <a:chExt cx="0" cy="0"/>
        </a:xfrm>
      </p:grpSpPr>
      <p:sp>
        <p:nvSpPr>
          <p:cNvPr id="55" name="Google Shape;55;p14"/>
          <p:cNvSpPr/>
          <p:nvPr/>
        </p:nvSpPr>
        <p:spPr>
          <a:xfrm>
            <a:off x="3175" y="6400800"/>
            <a:ext cx="12188825" cy="457200"/>
          </a:xfrm>
          <a:prstGeom prst="rect">
            <a:avLst/>
          </a:prstGeom>
          <a:solidFill>
            <a:srgbClr val="26262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 name="Google Shape;56;p14"/>
          <p:cNvSpPr txBox="1">
            <a:spLocks noGrp="1"/>
          </p:cNvSpPr>
          <p:nvPr>
            <p:ph type="title"/>
          </p:nvPr>
        </p:nvSpPr>
        <p:spPr>
          <a:xfrm rot="5400000">
            <a:off x="7159401" y="1977801"/>
            <a:ext cx="5759898" cy="26289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3F3F3F"/>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 name="Google Shape;57;p14"/>
          <p:cNvSpPr txBox="1">
            <a:spLocks noGrp="1"/>
          </p:cNvSpPr>
          <p:nvPr>
            <p:ph type="body" idx="1"/>
          </p:nvPr>
        </p:nvSpPr>
        <p:spPr>
          <a:xfrm rot="5400000">
            <a:off x="1825401" y="-574899"/>
            <a:ext cx="5759898" cy="7734300"/>
          </a:xfrm>
          <a:prstGeom prst="rect">
            <a:avLst/>
          </a:prstGeom>
          <a:noFill/>
          <a:ln>
            <a:noFill/>
          </a:ln>
        </p:spPr>
        <p:txBody>
          <a:bodyPr spcFirstLastPara="1" wrap="square" lIns="45700" tIns="0" rIns="45700" bIns="0" anchor="t" anchorCtr="0">
            <a:normAutofit/>
          </a:bodyPr>
          <a:lstStyle>
            <a:lvl1pPr marL="457200" lvl="0" indent="-342900" algn="l">
              <a:lnSpc>
                <a:spcPct val="110000"/>
              </a:lnSpc>
              <a:spcBef>
                <a:spcPts val="1200"/>
              </a:spcBef>
              <a:spcAft>
                <a:spcPts val="0"/>
              </a:spcAft>
              <a:buSzPts val="1800"/>
              <a:buChar char=" "/>
              <a:defRPr/>
            </a:lvl1pPr>
            <a:lvl2pPr marL="914400" lvl="1" indent="-342900" algn="l">
              <a:lnSpc>
                <a:spcPct val="100000"/>
              </a:lnSpc>
              <a:spcBef>
                <a:spcPts val="200"/>
              </a:spcBef>
              <a:spcAft>
                <a:spcPts val="0"/>
              </a:spcAft>
              <a:buClr>
                <a:srgbClr val="3F3F3F"/>
              </a:buClr>
              <a:buSzPts val="1800"/>
              <a:buChar char="◦"/>
              <a:defRPr/>
            </a:lvl2pPr>
            <a:lvl3pPr marL="1371600" lvl="2" indent="-342900" algn="l">
              <a:lnSpc>
                <a:spcPct val="100000"/>
              </a:lnSpc>
              <a:spcBef>
                <a:spcPts val="400"/>
              </a:spcBef>
              <a:spcAft>
                <a:spcPts val="0"/>
              </a:spcAft>
              <a:buClr>
                <a:srgbClr val="3F3F3F"/>
              </a:buClr>
              <a:buSzPts val="1800"/>
              <a:buChar char="◦"/>
              <a:defRPr/>
            </a:lvl3pPr>
            <a:lvl4pPr marL="1828800" lvl="3" indent="-342900" algn="l">
              <a:lnSpc>
                <a:spcPct val="100000"/>
              </a:lnSpc>
              <a:spcBef>
                <a:spcPts val="400"/>
              </a:spcBef>
              <a:spcAft>
                <a:spcPts val="0"/>
              </a:spcAft>
              <a:buClr>
                <a:srgbClr val="3F3F3F"/>
              </a:buClr>
              <a:buSzPts val="1800"/>
              <a:buChar char="◦"/>
              <a:defRPr/>
            </a:lvl4pPr>
            <a:lvl5pPr marL="2286000" lvl="4" indent="-342900" algn="l">
              <a:lnSpc>
                <a:spcPct val="100000"/>
              </a:lnSpc>
              <a:spcBef>
                <a:spcPts val="400"/>
              </a:spcBef>
              <a:spcAft>
                <a:spcPts val="0"/>
              </a:spcAft>
              <a:buClr>
                <a:srgbClr val="3F3F3F"/>
              </a:buClr>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58" name="Google Shape;58;p14"/>
          <p:cNvSpPr txBox="1">
            <a:spLocks noGrp="1"/>
          </p:cNvSpPr>
          <p:nvPr>
            <p:ph type="dt" idx="10"/>
          </p:nvPr>
        </p:nvSpPr>
        <p:spPr>
          <a:xfrm>
            <a:off x="8218426" y="6446838"/>
            <a:ext cx="258485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14"/>
          <p:cNvSpPr txBox="1">
            <a:spLocks noGrp="1"/>
          </p:cNvSpPr>
          <p:nvPr>
            <p:ph type="ftr" idx="11"/>
          </p:nvPr>
        </p:nvSpPr>
        <p:spPr>
          <a:xfrm>
            <a:off x="1097279" y="6446838"/>
            <a:ext cx="681826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14"/>
          <p:cNvSpPr txBox="1">
            <a:spLocks noGrp="1"/>
          </p:cNvSpPr>
          <p:nvPr>
            <p:ph type="sldNum" idx="12"/>
          </p:nvPr>
        </p:nvSpPr>
        <p:spPr>
          <a:xfrm>
            <a:off x="10993582" y="6446838"/>
            <a:ext cx="780010" cy="365125"/>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800"/>
              <a:buFont typeface="Arial"/>
              <a:buNone/>
              <a:defRPr sz="800" b="0" i="0" u="none" strike="noStrike" cap="none">
                <a:solidFill>
                  <a:srgbClr val="FFFFFF"/>
                </a:solidFill>
                <a:latin typeface="Libre Franklin"/>
                <a:ea typeface="Libre Franklin"/>
                <a:cs typeface="Libre Franklin"/>
                <a:sym typeface="Libre Franklin"/>
              </a:defRPr>
            </a:lvl1pPr>
            <a:lvl2pPr marL="0" marR="0" lvl="1" indent="0" algn="l">
              <a:lnSpc>
                <a:spcPct val="100000"/>
              </a:lnSpc>
              <a:spcBef>
                <a:spcPts val="0"/>
              </a:spcBef>
              <a:spcAft>
                <a:spcPts val="0"/>
              </a:spcAft>
              <a:buClr>
                <a:srgbClr val="000000"/>
              </a:buClr>
              <a:buSzPts val="800"/>
              <a:buFont typeface="Arial"/>
              <a:buNone/>
              <a:defRPr sz="800" b="0" i="0" u="none" strike="noStrike" cap="none">
                <a:solidFill>
                  <a:srgbClr val="FFFFFF"/>
                </a:solidFill>
                <a:latin typeface="Libre Franklin"/>
                <a:ea typeface="Libre Franklin"/>
                <a:cs typeface="Libre Franklin"/>
                <a:sym typeface="Libre Franklin"/>
              </a:defRPr>
            </a:lvl2pPr>
            <a:lvl3pPr marL="0" marR="0" lvl="2" indent="0" algn="l">
              <a:lnSpc>
                <a:spcPct val="100000"/>
              </a:lnSpc>
              <a:spcBef>
                <a:spcPts val="0"/>
              </a:spcBef>
              <a:spcAft>
                <a:spcPts val="0"/>
              </a:spcAft>
              <a:buClr>
                <a:srgbClr val="000000"/>
              </a:buClr>
              <a:buSzPts val="800"/>
              <a:buFont typeface="Arial"/>
              <a:buNone/>
              <a:defRPr sz="800" b="0" i="0" u="none" strike="noStrike" cap="none">
                <a:solidFill>
                  <a:srgbClr val="FFFFFF"/>
                </a:solidFill>
                <a:latin typeface="Libre Franklin"/>
                <a:ea typeface="Libre Franklin"/>
                <a:cs typeface="Libre Franklin"/>
                <a:sym typeface="Libre Franklin"/>
              </a:defRPr>
            </a:lvl3pPr>
            <a:lvl4pPr marL="0" marR="0" lvl="3" indent="0" algn="l">
              <a:lnSpc>
                <a:spcPct val="100000"/>
              </a:lnSpc>
              <a:spcBef>
                <a:spcPts val="0"/>
              </a:spcBef>
              <a:spcAft>
                <a:spcPts val="0"/>
              </a:spcAft>
              <a:buClr>
                <a:srgbClr val="000000"/>
              </a:buClr>
              <a:buSzPts val="800"/>
              <a:buFont typeface="Arial"/>
              <a:buNone/>
              <a:defRPr sz="800" b="0" i="0" u="none" strike="noStrike" cap="none">
                <a:solidFill>
                  <a:srgbClr val="FFFFFF"/>
                </a:solidFill>
                <a:latin typeface="Libre Franklin"/>
                <a:ea typeface="Libre Franklin"/>
                <a:cs typeface="Libre Franklin"/>
                <a:sym typeface="Libre Franklin"/>
              </a:defRPr>
            </a:lvl4pPr>
            <a:lvl5pPr marL="0" marR="0" lvl="4" indent="0" algn="l">
              <a:lnSpc>
                <a:spcPct val="100000"/>
              </a:lnSpc>
              <a:spcBef>
                <a:spcPts val="0"/>
              </a:spcBef>
              <a:spcAft>
                <a:spcPts val="0"/>
              </a:spcAft>
              <a:buClr>
                <a:srgbClr val="000000"/>
              </a:buClr>
              <a:buSzPts val="800"/>
              <a:buFont typeface="Arial"/>
              <a:buNone/>
              <a:defRPr sz="800" b="0" i="0" u="none" strike="noStrike" cap="none">
                <a:solidFill>
                  <a:srgbClr val="FFFFFF"/>
                </a:solidFill>
                <a:latin typeface="Libre Franklin"/>
                <a:ea typeface="Libre Franklin"/>
                <a:cs typeface="Libre Franklin"/>
                <a:sym typeface="Libre Franklin"/>
              </a:defRPr>
            </a:lvl5pPr>
            <a:lvl6pPr marL="0" marR="0" lvl="5" indent="0" algn="l">
              <a:lnSpc>
                <a:spcPct val="100000"/>
              </a:lnSpc>
              <a:spcBef>
                <a:spcPts val="0"/>
              </a:spcBef>
              <a:spcAft>
                <a:spcPts val="0"/>
              </a:spcAft>
              <a:buClr>
                <a:srgbClr val="000000"/>
              </a:buClr>
              <a:buSzPts val="800"/>
              <a:buFont typeface="Arial"/>
              <a:buNone/>
              <a:defRPr sz="800" b="0" i="0" u="none" strike="noStrike" cap="none">
                <a:solidFill>
                  <a:srgbClr val="FFFFFF"/>
                </a:solidFill>
                <a:latin typeface="Libre Franklin"/>
                <a:ea typeface="Libre Franklin"/>
                <a:cs typeface="Libre Franklin"/>
                <a:sym typeface="Libre Franklin"/>
              </a:defRPr>
            </a:lvl6pPr>
            <a:lvl7pPr marL="0" marR="0" lvl="6" indent="0" algn="l">
              <a:lnSpc>
                <a:spcPct val="100000"/>
              </a:lnSpc>
              <a:spcBef>
                <a:spcPts val="0"/>
              </a:spcBef>
              <a:spcAft>
                <a:spcPts val="0"/>
              </a:spcAft>
              <a:buClr>
                <a:srgbClr val="000000"/>
              </a:buClr>
              <a:buSzPts val="800"/>
              <a:buFont typeface="Arial"/>
              <a:buNone/>
              <a:defRPr sz="800" b="0" i="0" u="none" strike="noStrike" cap="none">
                <a:solidFill>
                  <a:srgbClr val="FFFFFF"/>
                </a:solidFill>
                <a:latin typeface="Libre Franklin"/>
                <a:ea typeface="Libre Franklin"/>
                <a:cs typeface="Libre Franklin"/>
                <a:sym typeface="Libre Franklin"/>
              </a:defRPr>
            </a:lvl7pPr>
            <a:lvl8pPr marL="0" marR="0" lvl="7" indent="0" algn="l">
              <a:lnSpc>
                <a:spcPct val="100000"/>
              </a:lnSpc>
              <a:spcBef>
                <a:spcPts val="0"/>
              </a:spcBef>
              <a:spcAft>
                <a:spcPts val="0"/>
              </a:spcAft>
              <a:buClr>
                <a:srgbClr val="000000"/>
              </a:buClr>
              <a:buSzPts val="800"/>
              <a:buFont typeface="Arial"/>
              <a:buNone/>
              <a:defRPr sz="800" b="0" i="0" u="none" strike="noStrike" cap="none">
                <a:solidFill>
                  <a:srgbClr val="FFFFFF"/>
                </a:solidFill>
                <a:latin typeface="Libre Franklin"/>
                <a:ea typeface="Libre Franklin"/>
                <a:cs typeface="Libre Franklin"/>
                <a:sym typeface="Libre Franklin"/>
              </a:defRPr>
            </a:lvl8pPr>
            <a:lvl9pPr marL="0" marR="0" lvl="8" indent="0" algn="l">
              <a:lnSpc>
                <a:spcPct val="100000"/>
              </a:lnSpc>
              <a:spcBef>
                <a:spcPts val="0"/>
              </a:spcBef>
              <a:spcAft>
                <a:spcPts val="0"/>
              </a:spcAft>
              <a:buClr>
                <a:srgbClr val="000000"/>
              </a:buClr>
              <a:buSzPts val="800"/>
              <a:buFont typeface="Arial"/>
              <a:buNone/>
              <a:defRPr sz="800" b="0" i="0" u="none" strike="noStrike" cap="none">
                <a:solidFill>
                  <a:srgbClr val="FFFFFF"/>
                </a:solidFill>
                <a:latin typeface="Libre Franklin"/>
                <a:ea typeface="Libre Franklin"/>
                <a:cs typeface="Libre Franklin"/>
                <a:sym typeface="Libre Franklin"/>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3"/>
          <p:cNvSpPr/>
          <p:nvPr/>
        </p:nvSpPr>
        <p:spPr>
          <a:xfrm>
            <a:off x="3175" y="6400800"/>
            <a:ext cx="12188825" cy="457200"/>
          </a:xfrm>
          <a:prstGeom prst="rect">
            <a:avLst/>
          </a:prstGeom>
          <a:solidFill>
            <a:srgbClr val="26262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 name="Google Shape;7;p3"/>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lvl1pPr marR="0" lvl="0" algn="l" rtl="0">
              <a:lnSpc>
                <a:spcPct val="90000"/>
              </a:lnSpc>
              <a:spcBef>
                <a:spcPts val="0"/>
              </a:spcBef>
              <a:spcAft>
                <a:spcPts val="0"/>
              </a:spcAft>
              <a:buClr>
                <a:srgbClr val="3F3F3F"/>
              </a:buClr>
              <a:buSzPts val="4700"/>
              <a:buFont typeface="Bookman Old Style"/>
              <a:buNone/>
              <a:defRPr sz="4700" b="0" i="0" u="none" strike="noStrike" cap="none">
                <a:solidFill>
                  <a:srgbClr val="3F3F3F"/>
                </a:solidFill>
                <a:latin typeface="Bookman Old Style"/>
                <a:ea typeface="Bookman Old Style"/>
                <a:cs typeface="Bookman Old Style"/>
                <a:sym typeface="Bookman Old Style"/>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 name="Google Shape;8;p3"/>
          <p:cNvSpPr txBox="1">
            <a:spLocks noGrp="1"/>
          </p:cNvSpPr>
          <p:nvPr>
            <p:ph type="body" idx="1"/>
          </p:nvPr>
        </p:nvSpPr>
        <p:spPr>
          <a:xfrm>
            <a:off x="1097280" y="2108201"/>
            <a:ext cx="10058400" cy="3760891"/>
          </a:xfrm>
          <a:prstGeom prst="rect">
            <a:avLst/>
          </a:prstGeom>
          <a:noFill/>
          <a:ln>
            <a:noFill/>
          </a:ln>
        </p:spPr>
        <p:txBody>
          <a:bodyPr spcFirstLastPara="1" wrap="square" lIns="0" tIns="45700" rIns="0" bIns="45700" anchor="t" anchorCtr="0">
            <a:normAutofit/>
          </a:bodyPr>
          <a:lstStyle>
            <a:lvl1pPr marL="457200" marR="0" lvl="0" indent="-349250" algn="l" rtl="0">
              <a:lnSpc>
                <a:spcPct val="110000"/>
              </a:lnSpc>
              <a:spcBef>
                <a:spcPts val="1200"/>
              </a:spcBef>
              <a:spcAft>
                <a:spcPts val="0"/>
              </a:spcAft>
              <a:buClr>
                <a:schemeClr val="accent1"/>
              </a:buClr>
              <a:buSzPts val="1900"/>
              <a:buFont typeface="Calibri"/>
              <a:buChar char=" "/>
              <a:defRPr sz="1900" b="0" i="0" u="none" strike="noStrike" cap="none">
                <a:solidFill>
                  <a:srgbClr val="3F3F3F"/>
                </a:solidFill>
                <a:latin typeface="Libre Franklin"/>
                <a:ea typeface="Libre Franklin"/>
                <a:cs typeface="Libre Franklin"/>
                <a:sym typeface="Libre Franklin"/>
              </a:defRPr>
            </a:lvl1pPr>
            <a:lvl2pPr marL="914400" marR="0" lvl="1" indent="-336550" algn="l" rtl="0">
              <a:lnSpc>
                <a:spcPct val="100000"/>
              </a:lnSpc>
              <a:spcBef>
                <a:spcPts val="200"/>
              </a:spcBef>
              <a:spcAft>
                <a:spcPts val="0"/>
              </a:spcAft>
              <a:buClr>
                <a:srgbClr val="3F3F3F"/>
              </a:buClr>
              <a:buSzPts val="1700"/>
              <a:buFont typeface="Calibri"/>
              <a:buChar char="◦"/>
              <a:defRPr sz="1700" b="0" i="0" u="none" strike="noStrike" cap="none">
                <a:solidFill>
                  <a:srgbClr val="3F3F3F"/>
                </a:solidFill>
                <a:latin typeface="Libre Franklin"/>
                <a:ea typeface="Libre Franklin"/>
                <a:cs typeface="Libre Franklin"/>
                <a:sym typeface="Libre Franklin"/>
              </a:defRPr>
            </a:lvl2pPr>
            <a:lvl3pPr marL="1371600" marR="0" lvl="2" indent="-311150" algn="l" rtl="0">
              <a:lnSpc>
                <a:spcPct val="100000"/>
              </a:lnSpc>
              <a:spcBef>
                <a:spcPts val="400"/>
              </a:spcBef>
              <a:spcAft>
                <a:spcPts val="0"/>
              </a:spcAft>
              <a:buClr>
                <a:srgbClr val="3F3F3F"/>
              </a:buClr>
              <a:buSzPts val="1300"/>
              <a:buFont typeface="Calibri"/>
              <a:buChar char="◦"/>
              <a:defRPr sz="1300" b="0" i="0" u="none" strike="noStrike" cap="none">
                <a:solidFill>
                  <a:srgbClr val="3F3F3F"/>
                </a:solidFill>
                <a:latin typeface="Libre Franklin"/>
                <a:ea typeface="Libre Franklin"/>
                <a:cs typeface="Libre Franklin"/>
                <a:sym typeface="Libre Franklin"/>
              </a:defRPr>
            </a:lvl3pPr>
            <a:lvl4pPr marL="1828800" marR="0" lvl="3" indent="-311150" algn="l" rtl="0">
              <a:lnSpc>
                <a:spcPct val="100000"/>
              </a:lnSpc>
              <a:spcBef>
                <a:spcPts val="400"/>
              </a:spcBef>
              <a:spcAft>
                <a:spcPts val="0"/>
              </a:spcAft>
              <a:buClr>
                <a:srgbClr val="3F3F3F"/>
              </a:buClr>
              <a:buSzPts val="1300"/>
              <a:buFont typeface="Calibri"/>
              <a:buChar char="◦"/>
              <a:defRPr sz="1300" b="0" i="0" u="none" strike="noStrike" cap="none">
                <a:solidFill>
                  <a:srgbClr val="3F3F3F"/>
                </a:solidFill>
                <a:latin typeface="Libre Franklin"/>
                <a:ea typeface="Libre Franklin"/>
                <a:cs typeface="Libre Franklin"/>
                <a:sym typeface="Libre Franklin"/>
              </a:defRPr>
            </a:lvl4pPr>
            <a:lvl5pPr marL="2286000" marR="0" lvl="4" indent="-311150" algn="l" rtl="0">
              <a:lnSpc>
                <a:spcPct val="100000"/>
              </a:lnSpc>
              <a:spcBef>
                <a:spcPts val="400"/>
              </a:spcBef>
              <a:spcAft>
                <a:spcPts val="0"/>
              </a:spcAft>
              <a:buClr>
                <a:srgbClr val="3F3F3F"/>
              </a:buClr>
              <a:buSzPts val="1300"/>
              <a:buFont typeface="Calibri"/>
              <a:buChar char="◦"/>
              <a:defRPr sz="1300" b="0" i="0" u="none" strike="noStrike" cap="none">
                <a:solidFill>
                  <a:srgbClr val="3F3F3F"/>
                </a:solidFill>
                <a:latin typeface="Libre Franklin"/>
                <a:ea typeface="Libre Franklin"/>
                <a:cs typeface="Libre Franklin"/>
                <a:sym typeface="Libre Franklin"/>
              </a:defRPr>
            </a:lvl5pPr>
            <a:lvl6pPr marL="2743200" marR="0" lvl="5"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Libre Franklin"/>
                <a:ea typeface="Libre Franklin"/>
                <a:cs typeface="Libre Franklin"/>
                <a:sym typeface="Libre Franklin"/>
              </a:defRPr>
            </a:lvl6pPr>
            <a:lvl7pPr marL="3200400" marR="0" lvl="6"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Libre Franklin"/>
                <a:ea typeface="Libre Franklin"/>
                <a:cs typeface="Libre Franklin"/>
                <a:sym typeface="Libre Franklin"/>
              </a:defRPr>
            </a:lvl7pPr>
            <a:lvl8pPr marL="3657600" marR="0" lvl="7"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Libre Franklin"/>
                <a:ea typeface="Libre Franklin"/>
                <a:cs typeface="Libre Franklin"/>
                <a:sym typeface="Libre Franklin"/>
              </a:defRPr>
            </a:lvl8pPr>
            <a:lvl9pPr marL="4114800" marR="0" lvl="8" indent="-317500" algn="l" rtl="0">
              <a:lnSpc>
                <a:spcPct val="90000"/>
              </a:lnSpc>
              <a:spcBef>
                <a:spcPts val="400"/>
              </a:spcBef>
              <a:spcAft>
                <a:spcPts val="400"/>
              </a:spcAft>
              <a:buClr>
                <a:schemeClr val="accent1"/>
              </a:buClr>
              <a:buSzPts val="1400"/>
              <a:buFont typeface="Calibri"/>
              <a:buChar char="◦"/>
              <a:defRPr sz="1400" b="0" i="0" u="none" strike="noStrike" cap="none">
                <a:solidFill>
                  <a:srgbClr val="3F3F3F"/>
                </a:solidFill>
                <a:latin typeface="Libre Franklin"/>
                <a:ea typeface="Libre Franklin"/>
                <a:cs typeface="Libre Franklin"/>
                <a:sym typeface="Libre Franklin"/>
              </a:defRPr>
            </a:lvl9pPr>
          </a:lstStyle>
          <a:p>
            <a:endParaRPr/>
          </a:p>
        </p:txBody>
      </p:sp>
      <p:sp>
        <p:nvSpPr>
          <p:cNvPr id="9" name="Google Shape;9;p3"/>
          <p:cNvSpPr txBox="1">
            <a:spLocks noGrp="1"/>
          </p:cNvSpPr>
          <p:nvPr>
            <p:ph type="dt" idx="10"/>
          </p:nvPr>
        </p:nvSpPr>
        <p:spPr>
          <a:xfrm>
            <a:off x="8218426" y="6446838"/>
            <a:ext cx="2584850" cy="365125"/>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Clr>
                <a:srgbClr val="000000"/>
              </a:buClr>
              <a:buSzPts val="1400"/>
              <a:buFont typeface="Arial"/>
              <a:buNone/>
              <a:defRPr sz="800" b="0" i="0" u="none" strike="noStrike" cap="none">
                <a:solidFill>
                  <a:srgbClr val="FFFFFF"/>
                </a:solidFill>
                <a:latin typeface="Libre Franklin"/>
                <a:ea typeface="Libre Franklin"/>
                <a:cs typeface="Libre Franklin"/>
                <a:sym typeface="Libre Franklin"/>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Libre Franklin"/>
                <a:ea typeface="Libre Franklin"/>
                <a:cs typeface="Libre Franklin"/>
                <a:sym typeface="Libre Franklin"/>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Libre Franklin"/>
                <a:ea typeface="Libre Franklin"/>
                <a:cs typeface="Libre Franklin"/>
                <a:sym typeface="Libre Franklin"/>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Libre Franklin"/>
                <a:ea typeface="Libre Franklin"/>
                <a:cs typeface="Libre Franklin"/>
                <a:sym typeface="Libre Franklin"/>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Libre Franklin"/>
                <a:ea typeface="Libre Franklin"/>
                <a:cs typeface="Libre Franklin"/>
                <a:sym typeface="Libre Franklin"/>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Libre Franklin"/>
                <a:ea typeface="Libre Franklin"/>
                <a:cs typeface="Libre Franklin"/>
                <a:sym typeface="Libre Franklin"/>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Libre Franklin"/>
                <a:ea typeface="Libre Franklin"/>
                <a:cs typeface="Libre Franklin"/>
                <a:sym typeface="Libre Franklin"/>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Libre Franklin"/>
                <a:ea typeface="Libre Franklin"/>
                <a:cs typeface="Libre Franklin"/>
                <a:sym typeface="Libre Franklin"/>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Libre Franklin"/>
                <a:ea typeface="Libre Franklin"/>
                <a:cs typeface="Libre Franklin"/>
                <a:sym typeface="Libre Franklin"/>
              </a:defRPr>
            </a:lvl9pPr>
          </a:lstStyle>
          <a:p>
            <a:endParaRPr/>
          </a:p>
        </p:txBody>
      </p:sp>
      <p:sp>
        <p:nvSpPr>
          <p:cNvPr id="10" name="Google Shape;10;p3"/>
          <p:cNvSpPr txBox="1">
            <a:spLocks noGrp="1"/>
          </p:cNvSpPr>
          <p:nvPr>
            <p:ph type="ftr" idx="11"/>
          </p:nvPr>
        </p:nvSpPr>
        <p:spPr>
          <a:xfrm>
            <a:off x="1097279" y="6446838"/>
            <a:ext cx="6818262"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800" b="0" i="0" u="none" strike="noStrike" cap="none">
                <a:solidFill>
                  <a:srgbClr val="FFFFFF"/>
                </a:solidFill>
                <a:latin typeface="Libre Franklin"/>
                <a:ea typeface="Libre Franklin"/>
                <a:cs typeface="Libre Franklin"/>
                <a:sym typeface="Libre Franklin"/>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Libre Franklin"/>
                <a:ea typeface="Libre Franklin"/>
                <a:cs typeface="Libre Franklin"/>
                <a:sym typeface="Libre Franklin"/>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Libre Franklin"/>
                <a:ea typeface="Libre Franklin"/>
                <a:cs typeface="Libre Franklin"/>
                <a:sym typeface="Libre Franklin"/>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Libre Franklin"/>
                <a:ea typeface="Libre Franklin"/>
                <a:cs typeface="Libre Franklin"/>
                <a:sym typeface="Libre Franklin"/>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Libre Franklin"/>
                <a:ea typeface="Libre Franklin"/>
                <a:cs typeface="Libre Franklin"/>
                <a:sym typeface="Libre Franklin"/>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Libre Franklin"/>
                <a:ea typeface="Libre Franklin"/>
                <a:cs typeface="Libre Franklin"/>
                <a:sym typeface="Libre Franklin"/>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Libre Franklin"/>
                <a:ea typeface="Libre Franklin"/>
                <a:cs typeface="Libre Franklin"/>
                <a:sym typeface="Libre Franklin"/>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Libre Franklin"/>
                <a:ea typeface="Libre Franklin"/>
                <a:cs typeface="Libre Franklin"/>
                <a:sym typeface="Libre Franklin"/>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Libre Franklin"/>
                <a:ea typeface="Libre Franklin"/>
                <a:cs typeface="Libre Franklin"/>
                <a:sym typeface="Libre Franklin"/>
              </a:defRPr>
            </a:lvl9pPr>
          </a:lstStyle>
          <a:p>
            <a:endParaRPr/>
          </a:p>
        </p:txBody>
      </p:sp>
      <p:sp>
        <p:nvSpPr>
          <p:cNvPr id="11" name="Google Shape;11;p3"/>
          <p:cNvSpPr txBox="1">
            <a:spLocks noGrp="1"/>
          </p:cNvSpPr>
          <p:nvPr>
            <p:ph type="sldNum" idx="12"/>
          </p:nvPr>
        </p:nvSpPr>
        <p:spPr>
          <a:xfrm>
            <a:off x="10993582" y="6446838"/>
            <a:ext cx="780010" cy="365125"/>
          </a:xfrm>
          <a:prstGeom prst="rect">
            <a:avLst/>
          </a:prstGeom>
          <a:noFill/>
          <a:ln>
            <a:noFill/>
          </a:ln>
        </p:spPr>
        <p:txBody>
          <a:bodyPr spcFirstLastPara="1" wrap="square" lIns="91425" tIns="45700" rIns="91425" bIns="45700" anchor="ctr" anchorCtr="0">
            <a:noAutofit/>
          </a:bodyPr>
          <a:lstStyle>
            <a:lvl1pPr marL="0" marR="0" lvl="0" indent="0" algn="l" rtl="0">
              <a:lnSpc>
                <a:spcPct val="100000"/>
              </a:lnSpc>
              <a:spcBef>
                <a:spcPts val="0"/>
              </a:spcBef>
              <a:spcAft>
                <a:spcPts val="0"/>
              </a:spcAft>
              <a:buClr>
                <a:srgbClr val="000000"/>
              </a:buClr>
              <a:buSzPts val="800"/>
              <a:buFont typeface="Arial"/>
              <a:buNone/>
              <a:defRPr sz="800" b="0" i="0" u="none" strike="noStrike" cap="none">
                <a:solidFill>
                  <a:srgbClr val="FFFFFF"/>
                </a:solidFill>
                <a:latin typeface="Libre Franklin"/>
                <a:ea typeface="Libre Franklin"/>
                <a:cs typeface="Libre Franklin"/>
                <a:sym typeface="Libre Franklin"/>
              </a:defRPr>
            </a:lvl1pPr>
            <a:lvl2pPr marL="0" marR="0" lvl="1" indent="0" algn="l" rtl="0">
              <a:lnSpc>
                <a:spcPct val="100000"/>
              </a:lnSpc>
              <a:spcBef>
                <a:spcPts val="0"/>
              </a:spcBef>
              <a:spcAft>
                <a:spcPts val="0"/>
              </a:spcAft>
              <a:buClr>
                <a:srgbClr val="000000"/>
              </a:buClr>
              <a:buSzPts val="800"/>
              <a:buFont typeface="Arial"/>
              <a:buNone/>
              <a:defRPr sz="800" b="0" i="0" u="none" strike="noStrike" cap="none">
                <a:solidFill>
                  <a:srgbClr val="FFFFFF"/>
                </a:solidFill>
                <a:latin typeface="Libre Franklin"/>
                <a:ea typeface="Libre Franklin"/>
                <a:cs typeface="Libre Franklin"/>
                <a:sym typeface="Libre Franklin"/>
              </a:defRPr>
            </a:lvl2pPr>
            <a:lvl3pPr marL="0" marR="0" lvl="2" indent="0" algn="l" rtl="0">
              <a:lnSpc>
                <a:spcPct val="100000"/>
              </a:lnSpc>
              <a:spcBef>
                <a:spcPts val="0"/>
              </a:spcBef>
              <a:spcAft>
                <a:spcPts val="0"/>
              </a:spcAft>
              <a:buClr>
                <a:srgbClr val="000000"/>
              </a:buClr>
              <a:buSzPts val="800"/>
              <a:buFont typeface="Arial"/>
              <a:buNone/>
              <a:defRPr sz="800" b="0" i="0" u="none" strike="noStrike" cap="none">
                <a:solidFill>
                  <a:srgbClr val="FFFFFF"/>
                </a:solidFill>
                <a:latin typeface="Libre Franklin"/>
                <a:ea typeface="Libre Franklin"/>
                <a:cs typeface="Libre Franklin"/>
                <a:sym typeface="Libre Franklin"/>
              </a:defRPr>
            </a:lvl3pPr>
            <a:lvl4pPr marL="0" marR="0" lvl="3" indent="0" algn="l" rtl="0">
              <a:lnSpc>
                <a:spcPct val="100000"/>
              </a:lnSpc>
              <a:spcBef>
                <a:spcPts val="0"/>
              </a:spcBef>
              <a:spcAft>
                <a:spcPts val="0"/>
              </a:spcAft>
              <a:buClr>
                <a:srgbClr val="000000"/>
              </a:buClr>
              <a:buSzPts val="800"/>
              <a:buFont typeface="Arial"/>
              <a:buNone/>
              <a:defRPr sz="800" b="0" i="0" u="none" strike="noStrike" cap="none">
                <a:solidFill>
                  <a:srgbClr val="FFFFFF"/>
                </a:solidFill>
                <a:latin typeface="Libre Franklin"/>
                <a:ea typeface="Libre Franklin"/>
                <a:cs typeface="Libre Franklin"/>
                <a:sym typeface="Libre Franklin"/>
              </a:defRPr>
            </a:lvl4pPr>
            <a:lvl5pPr marL="0" marR="0" lvl="4" indent="0" algn="l" rtl="0">
              <a:lnSpc>
                <a:spcPct val="100000"/>
              </a:lnSpc>
              <a:spcBef>
                <a:spcPts val="0"/>
              </a:spcBef>
              <a:spcAft>
                <a:spcPts val="0"/>
              </a:spcAft>
              <a:buClr>
                <a:srgbClr val="000000"/>
              </a:buClr>
              <a:buSzPts val="800"/>
              <a:buFont typeface="Arial"/>
              <a:buNone/>
              <a:defRPr sz="800" b="0" i="0" u="none" strike="noStrike" cap="none">
                <a:solidFill>
                  <a:srgbClr val="FFFFFF"/>
                </a:solidFill>
                <a:latin typeface="Libre Franklin"/>
                <a:ea typeface="Libre Franklin"/>
                <a:cs typeface="Libre Franklin"/>
                <a:sym typeface="Libre Franklin"/>
              </a:defRPr>
            </a:lvl5pPr>
            <a:lvl6pPr marL="0" marR="0" lvl="5" indent="0" algn="l" rtl="0">
              <a:lnSpc>
                <a:spcPct val="100000"/>
              </a:lnSpc>
              <a:spcBef>
                <a:spcPts val="0"/>
              </a:spcBef>
              <a:spcAft>
                <a:spcPts val="0"/>
              </a:spcAft>
              <a:buClr>
                <a:srgbClr val="000000"/>
              </a:buClr>
              <a:buSzPts val="800"/>
              <a:buFont typeface="Arial"/>
              <a:buNone/>
              <a:defRPr sz="800" b="0" i="0" u="none" strike="noStrike" cap="none">
                <a:solidFill>
                  <a:srgbClr val="FFFFFF"/>
                </a:solidFill>
                <a:latin typeface="Libre Franklin"/>
                <a:ea typeface="Libre Franklin"/>
                <a:cs typeface="Libre Franklin"/>
                <a:sym typeface="Libre Franklin"/>
              </a:defRPr>
            </a:lvl6pPr>
            <a:lvl7pPr marL="0" marR="0" lvl="6" indent="0" algn="l" rtl="0">
              <a:lnSpc>
                <a:spcPct val="100000"/>
              </a:lnSpc>
              <a:spcBef>
                <a:spcPts val="0"/>
              </a:spcBef>
              <a:spcAft>
                <a:spcPts val="0"/>
              </a:spcAft>
              <a:buClr>
                <a:srgbClr val="000000"/>
              </a:buClr>
              <a:buSzPts val="800"/>
              <a:buFont typeface="Arial"/>
              <a:buNone/>
              <a:defRPr sz="800" b="0" i="0" u="none" strike="noStrike" cap="none">
                <a:solidFill>
                  <a:srgbClr val="FFFFFF"/>
                </a:solidFill>
                <a:latin typeface="Libre Franklin"/>
                <a:ea typeface="Libre Franklin"/>
                <a:cs typeface="Libre Franklin"/>
                <a:sym typeface="Libre Franklin"/>
              </a:defRPr>
            </a:lvl7pPr>
            <a:lvl8pPr marL="0" marR="0" lvl="7" indent="0" algn="l" rtl="0">
              <a:lnSpc>
                <a:spcPct val="100000"/>
              </a:lnSpc>
              <a:spcBef>
                <a:spcPts val="0"/>
              </a:spcBef>
              <a:spcAft>
                <a:spcPts val="0"/>
              </a:spcAft>
              <a:buClr>
                <a:srgbClr val="000000"/>
              </a:buClr>
              <a:buSzPts val="800"/>
              <a:buFont typeface="Arial"/>
              <a:buNone/>
              <a:defRPr sz="800" b="0" i="0" u="none" strike="noStrike" cap="none">
                <a:solidFill>
                  <a:srgbClr val="FFFFFF"/>
                </a:solidFill>
                <a:latin typeface="Libre Franklin"/>
                <a:ea typeface="Libre Franklin"/>
                <a:cs typeface="Libre Franklin"/>
                <a:sym typeface="Libre Franklin"/>
              </a:defRPr>
            </a:lvl8pPr>
            <a:lvl9pPr marL="0" marR="0" lvl="8" indent="0" algn="l" rtl="0">
              <a:lnSpc>
                <a:spcPct val="100000"/>
              </a:lnSpc>
              <a:spcBef>
                <a:spcPts val="0"/>
              </a:spcBef>
              <a:spcAft>
                <a:spcPts val="0"/>
              </a:spcAft>
              <a:buClr>
                <a:srgbClr val="000000"/>
              </a:buClr>
              <a:buSzPts val="800"/>
              <a:buFont typeface="Arial"/>
              <a:buNone/>
              <a:defRPr sz="800" b="0" i="0" u="none" strike="noStrike" cap="none">
                <a:solidFill>
                  <a:srgbClr val="FFFFFF"/>
                </a:solidFill>
                <a:latin typeface="Libre Franklin"/>
                <a:ea typeface="Libre Franklin"/>
                <a:cs typeface="Libre Franklin"/>
                <a:sym typeface="Libre Franklin"/>
              </a:defRPr>
            </a:lvl9pPr>
          </a:lstStyle>
          <a:p>
            <a:pPr marL="0" lvl="0" indent="0" algn="l" rtl="0">
              <a:spcBef>
                <a:spcPts val="0"/>
              </a:spcBef>
              <a:spcAft>
                <a:spcPts val="0"/>
              </a:spcAft>
              <a:buNone/>
            </a:pPr>
            <a:fld id="{00000000-1234-1234-1234-123412341234}" type="slidenum">
              <a:rPr lang="en-US"/>
              <a:t>‹#›</a:t>
            </a:fld>
            <a:endParaRPr/>
          </a:p>
        </p:txBody>
      </p:sp>
      <p:cxnSp>
        <p:nvCxnSpPr>
          <p:cNvPr id="12" name="Google Shape;12;p3"/>
          <p:cNvCxnSpPr/>
          <p:nvPr/>
        </p:nvCxnSpPr>
        <p:spPr>
          <a:xfrm>
            <a:off x="1193532" y="1897380"/>
            <a:ext cx="9966960" cy="0"/>
          </a:xfrm>
          <a:prstGeom prst="straightConnector1">
            <a:avLst/>
          </a:prstGeom>
          <a:noFill/>
          <a:ln w="12700" cap="flat" cmpd="sng">
            <a:solidFill>
              <a:srgbClr val="3F3F3F"/>
            </a:solidFill>
            <a:prstDash val="solid"/>
            <a:round/>
            <a:headEnd type="none" w="sm" len="sm"/>
            <a:tailEnd type="none" w="sm" len="sm"/>
          </a:ln>
        </p:spPr>
      </p:cxn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png"/><Relationship Id="rId5" Type="http://schemas.microsoft.com/office/2007/relationships/hdphoto" Target="../media/hdphoto1.wdp"/><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image" Target="../media/image3.png"/><Relationship Id="rId5" Type="http://schemas.openxmlformats.org/officeDocument/2006/relationships/image" Target="../media/image5.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openxmlformats.org/officeDocument/2006/relationships/image" Target="../media/image5.png"/><Relationship Id="rId5" Type="http://schemas.openxmlformats.org/officeDocument/2006/relationships/image" Target="../media/image14.png"/><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3.png"/><Relationship Id="rId5" Type="http://schemas.microsoft.com/office/2007/relationships/hdphoto" Target="../media/hdphoto1.wdp"/><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1.xml"/><Relationship Id="rId1" Type="http://schemas.openxmlformats.org/officeDocument/2006/relationships/slideLayout" Target="../slideLayouts/slideLayout4.xml"/><Relationship Id="rId4" Type="http://schemas.openxmlformats.org/officeDocument/2006/relationships/image" Target="../media/image22.png"/></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hyperlink" Target="https://www.portfoliovisualizer.com/backtest-portfolio?s=y&amp;sl=5M8RhWX2CyedGtfIDJRlyP" TargetMode="External"/><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
          <p:cNvSpPr/>
          <p:nvPr/>
        </p:nvSpPr>
        <p:spPr>
          <a:xfrm>
            <a:off x="0" y="1"/>
            <a:ext cx="12192001" cy="6857999"/>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Libre Franklin"/>
              <a:ea typeface="Libre Franklin"/>
              <a:cs typeface="Libre Franklin"/>
              <a:sym typeface="Libre Franklin"/>
            </a:endParaRPr>
          </a:p>
        </p:txBody>
      </p:sp>
      <p:sp>
        <p:nvSpPr>
          <p:cNvPr id="66" name="Google Shape;66;p1"/>
          <p:cNvSpPr txBox="1">
            <a:spLocks noGrp="1"/>
          </p:cNvSpPr>
          <p:nvPr>
            <p:ph type="ctrTitle"/>
          </p:nvPr>
        </p:nvSpPr>
        <p:spPr>
          <a:xfrm>
            <a:off x="4809744" y="639097"/>
            <a:ext cx="7104888" cy="3686015"/>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rgbClr val="262626"/>
              </a:buClr>
              <a:buSzPts val="8000"/>
              <a:buFont typeface="Bookman Old Style"/>
              <a:buNone/>
            </a:pPr>
            <a:r>
              <a:rPr lang="en-US" sz="3600" b="1">
                <a:solidFill>
                  <a:schemeClr val="lt1"/>
                </a:solidFill>
                <a:latin typeface="Calibri"/>
                <a:ea typeface="Calibri"/>
                <a:cs typeface="Calibri"/>
                <a:sym typeface="Calibri"/>
              </a:rPr>
              <a:t>The Risky Business of Safe Investing </a:t>
            </a:r>
            <a:br>
              <a:rPr lang="en-US" sz="3600" b="1">
                <a:solidFill>
                  <a:schemeClr val="lt1"/>
                </a:solidFill>
                <a:latin typeface="Calibri"/>
                <a:ea typeface="Calibri"/>
                <a:cs typeface="Calibri"/>
                <a:sym typeface="Calibri"/>
              </a:rPr>
            </a:br>
            <a:r>
              <a:rPr lang="en-US" sz="3600" b="1">
                <a:solidFill>
                  <a:schemeClr val="lt1"/>
                </a:solidFill>
                <a:latin typeface="Calibri"/>
                <a:ea typeface="Calibri"/>
                <a:cs typeface="Calibri"/>
                <a:sym typeface="Calibri"/>
              </a:rPr>
              <a:t>Optimizing Conservative Portfolios</a:t>
            </a:r>
            <a:br>
              <a:rPr lang="en-US" sz="4800">
                <a:solidFill>
                  <a:schemeClr val="lt1"/>
                </a:solidFill>
                <a:latin typeface="Calibri"/>
                <a:ea typeface="Calibri"/>
                <a:cs typeface="Calibri"/>
                <a:sym typeface="Calibri"/>
              </a:rPr>
            </a:br>
            <a:endParaRPr sz="4800">
              <a:solidFill>
                <a:schemeClr val="lt1"/>
              </a:solidFill>
              <a:latin typeface="Calibri"/>
              <a:ea typeface="Calibri"/>
              <a:cs typeface="Calibri"/>
              <a:sym typeface="Calibri"/>
            </a:endParaRPr>
          </a:p>
        </p:txBody>
      </p:sp>
      <p:sp>
        <p:nvSpPr>
          <p:cNvPr id="67" name="Google Shape;67;p1"/>
          <p:cNvSpPr txBox="1">
            <a:spLocks noGrp="1"/>
          </p:cNvSpPr>
          <p:nvPr>
            <p:ph type="subTitle" idx="1"/>
          </p:nvPr>
        </p:nvSpPr>
        <p:spPr>
          <a:xfrm>
            <a:off x="5289753" y="4672738"/>
            <a:ext cx="6269347" cy="1710043"/>
          </a:xfrm>
          <a:prstGeom prst="rect">
            <a:avLst/>
          </a:prstGeom>
          <a:noFill/>
          <a:ln>
            <a:noFill/>
          </a:ln>
        </p:spPr>
        <p:txBody>
          <a:bodyPr spcFirstLastPara="1" wrap="square" lIns="91425" tIns="45700" rIns="91425" bIns="45700" anchor="t" anchorCtr="0">
            <a:normAutofit/>
          </a:bodyPr>
          <a:lstStyle/>
          <a:p>
            <a:pPr marL="0" lvl="0" indent="0" algn="l" rtl="0">
              <a:lnSpc>
                <a:spcPct val="110000"/>
              </a:lnSpc>
              <a:spcBef>
                <a:spcPts val="0"/>
              </a:spcBef>
              <a:spcAft>
                <a:spcPts val="0"/>
              </a:spcAft>
              <a:buSzPts val="2400"/>
              <a:buNone/>
            </a:pPr>
            <a:r>
              <a:rPr lang="en-US" sz="2400" dirty="0">
                <a:solidFill>
                  <a:schemeClr val="lt1"/>
                </a:solidFill>
                <a:latin typeface="Calibri"/>
                <a:ea typeface="Calibri"/>
                <a:cs typeface="Calibri"/>
                <a:sym typeface="Calibri"/>
              </a:rPr>
              <a:t>FA24-AAI-500 FINAL PROJECT</a:t>
            </a:r>
            <a:endParaRPr dirty="0">
              <a:solidFill>
                <a:schemeClr val="lt1"/>
              </a:solidFill>
              <a:latin typeface="Calibri"/>
              <a:ea typeface="Calibri"/>
              <a:cs typeface="Calibri"/>
              <a:sym typeface="Calibri"/>
            </a:endParaRPr>
          </a:p>
          <a:p>
            <a:pPr marL="0" lvl="0" indent="0" algn="l" rtl="0">
              <a:lnSpc>
                <a:spcPct val="110000"/>
              </a:lnSpc>
              <a:spcBef>
                <a:spcPts val="1400"/>
              </a:spcBef>
              <a:spcAft>
                <a:spcPts val="0"/>
              </a:spcAft>
              <a:buSzPts val="2100"/>
              <a:buNone/>
            </a:pPr>
            <a:r>
              <a:rPr lang="en-US" sz="2000" dirty="0">
                <a:solidFill>
                  <a:schemeClr val="lt1"/>
                </a:solidFill>
                <a:latin typeface="Calibri"/>
                <a:ea typeface="Calibri"/>
                <a:cs typeface="Calibri"/>
                <a:sym typeface="Calibri"/>
              </a:rPr>
              <a:t>PRESENTED BY 	CARRIE LITTLE	</a:t>
            </a:r>
          </a:p>
          <a:p>
            <a:pPr marL="0" lvl="0" indent="0" algn="l" rtl="0">
              <a:lnSpc>
                <a:spcPct val="110000"/>
              </a:lnSpc>
              <a:spcBef>
                <a:spcPts val="1400"/>
              </a:spcBef>
              <a:spcAft>
                <a:spcPts val="0"/>
              </a:spcAft>
              <a:buSzPts val="2100"/>
              <a:buNone/>
            </a:pPr>
            <a:r>
              <a:rPr lang="en-US" sz="2000" dirty="0">
                <a:solidFill>
                  <a:schemeClr val="lt1"/>
                </a:solidFill>
                <a:latin typeface="Calibri"/>
                <a:ea typeface="Calibri"/>
                <a:cs typeface="Calibri"/>
                <a:sym typeface="Calibri"/>
              </a:rPr>
              <a:t>	AND 	IAN LUCAS </a:t>
            </a:r>
            <a:endParaRPr sz="2000" dirty="0">
              <a:solidFill>
                <a:schemeClr val="lt1"/>
              </a:solidFill>
              <a:latin typeface="Calibri"/>
              <a:ea typeface="Calibri"/>
              <a:cs typeface="Calibri"/>
              <a:sym typeface="Calibri"/>
            </a:endParaRPr>
          </a:p>
        </p:txBody>
      </p:sp>
      <p:pic>
        <p:nvPicPr>
          <p:cNvPr id="68" name="Google Shape;68;p1" descr="A picture containing building, sitting, bench, side&#10;&#10;Description automatically generated"/>
          <p:cNvPicPr preferRelativeResize="0"/>
          <p:nvPr/>
        </p:nvPicPr>
        <p:blipFill rotWithShape="1">
          <a:blip r:embed="rId3">
            <a:alphaModFix/>
          </a:blip>
          <a:srcRect/>
          <a:stretch/>
        </p:blipFill>
        <p:spPr>
          <a:xfrm>
            <a:off x="-1" y="1"/>
            <a:ext cx="4635315" cy="6857999"/>
          </a:xfrm>
          <a:prstGeom prst="rect">
            <a:avLst/>
          </a:prstGeom>
          <a:noFill/>
          <a:ln>
            <a:noFill/>
          </a:ln>
        </p:spPr>
      </p:pic>
      <p:cxnSp>
        <p:nvCxnSpPr>
          <p:cNvPr id="69" name="Google Shape;69;p1"/>
          <p:cNvCxnSpPr/>
          <p:nvPr/>
        </p:nvCxnSpPr>
        <p:spPr>
          <a:xfrm>
            <a:off x="5427754" y="4498925"/>
            <a:ext cx="5636107" cy="0"/>
          </a:xfrm>
          <a:prstGeom prst="straightConnector1">
            <a:avLst/>
          </a:prstGeom>
          <a:noFill/>
          <a:ln w="12700" cap="flat" cmpd="sng">
            <a:solidFill>
              <a:srgbClr val="3F3F3F"/>
            </a:solidFill>
            <a:prstDash val="solid"/>
            <a:round/>
            <a:headEnd type="none" w="sm" len="sm"/>
            <a:tailEnd type="none" w="sm" len="sm"/>
          </a:ln>
        </p:spPr>
      </p:cxnSp>
      <p:pic>
        <p:nvPicPr>
          <p:cNvPr id="2" name="Picture 1">
            <a:extLst>
              <a:ext uri="{FF2B5EF4-FFF2-40B4-BE49-F238E27FC236}">
                <a16:creationId xmlns:a16="http://schemas.microsoft.com/office/drawing/2014/main" id="{AA503CC7-7CB5-8561-1F82-2AB6B549409D}"/>
              </a:ext>
            </a:extLst>
          </p:cNvPr>
          <p:cNvPicPr>
            <a:picLocks noChangeAspect="1"/>
          </p:cNvPicPr>
          <p:nvPr/>
        </p:nvPicPr>
        <p:blipFill>
          <a:blip r:embed="rId4">
            <a:alphaModFix amt="35000"/>
            <a:extLst>
              <a:ext uri="{BEBA8EAE-BF5A-486C-A8C5-ECC9F3942E4B}">
                <a14:imgProps xmlns:a14="http://schemas.microsoft.com/office/drawing/2010/main">
                  <a14:imgLayer r:embed="rId5">
                    <a14:imgEffect>
                      <a14:brightnessContrast bright="-40000" contrast="-40000"/>
                    </a14:imgEffect>
                  </a14:imgLayer>
                </a14:imgProps>
              </a:ext>
            </a:extLst>
          </a:blip>
          <a:stretch>
            <a:fillRect/>
          </a:stretch>
        </p:blipFill>
        <p:spPr>
          <a:xfrm>
            <a:off x="11583935" y="89708"/>
            <a:ext cx="562053" cy="619211"/>
          </a:xfrm>
          <a:prstGeom prst="rect">
            <a:avLst/>
          </a:prstGeom>
        </p:spPr>
      </p:pic>
      <p:pic>
        <p:nvPicPr>
          <p:cNvPr id="3" name="Picture 2">
            <a:extLst>
              <a:ext uri="{FF2B5EF4-FFF2-40B4-BE49-F238E27FC236}">
                <a16:creationId xmlns:a16="http://schemas.microsoft.com/office/drawing/2014/main" id="{BB811C8C-FD7C-7254-B96C-8925C958A036}"/>
              </a:ext>
            </a:extLst>
          </p:cNvPr>
          <p:cNvPicPr>
            <a:picLocks noChangeAspect="1"/>
          </p:cNvPicPr>
          <p:nvPr/>
        </p:nvPicPr>
        <p:blipFill>
          <a:blip r:embed="rId4">
            <a:alphaModFix amt="35000"/>
            <a:extLst>
              <a:ext uri="{BEBA8EAE-BF5A-486C-A8C5-ECC9F3942E4B}">
                <a14:imgProps xmlns:a14="http://schemas.microsoft.com/office/drawing/2010/main">
                  <a14:imgLayer r:embed="rId5">
                    <a14:imgEffect>
                      <a14:brightnessContrast bright="-40000" contrast="-40000"/>
                    </a14:imgEffect>
                  </a14:imgLayer>
                </a14:imgProps>
              </a:ext>
            </a:extLst>
          </a:blip>
          <a:stretch>
            <a:fillRect/>
          </a:stretch>
        </p:blipFill>
        <p:spPr>
          <a:xfrm>
            <a:off x="8781428" y="5296084"/>
            <a:ext cx="272484" cy="300194"/>
          </a:xfrm>
          <a:prstGeom prst="rect">
            <a:avLst/>
          </a:prstGeom>
        </p:spPr>
      </p:pic>
      <p:pic>
        <p:nvPicPr>
          <p:cNvPr id="4" name="Picture 3">
            <a:extLst>
              <a:ext uri="{FF2B5EF4-FFF2-40B4-BE49-F238E27FC236}">
                <a16:creationId xmlns:a16="http://schemas.microsoft.com/office/drawing/2014/main" id="{81878E2A-9037-0728-4F5D-5F364DC00987}"/>
              </a:ext>
            </a:extLst>
          </p:cNvPr>
          <p:cNvPicPr>
            <a:picLocks noChangeAspect="1"/>
          </p:cNvPicPr>
          <p:nvPr/>
        </p:nvPicPr>
        <p:blipFill>
          <a:blip r:embed="rId6">
            <a:alphaModFix amt="20000"/>
          </a:blip>
          <a:stretch>
            <a:fillRect/>
          </a:stretch>
        </p:blipFill>
        <p:spPr>
          <a:xfrm>
            <a:off x="8362188" y="5806565"/>
            <a:ext cx="335094" cy="310455"/>
          </a:xfrm>
          <a:prstGeom prst="rect">
            <a:avLst/>
          </a:prstGeom>
        </p:spPr>
      </p:pic>
    </p:spTree>
    <p:extLst>
      <p:ext uri="{BB962C8B-B14F-4D97-AF65-F5344CB8AC3E}">
        <p14:creationId xmlns:p14="http://schemas.microsoft.com/office/powerpoint/2010/main" val="31576534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19"/>
          <p:cNvSpPr txBox="1"/>
          <p:nvPr/>
        </p:nvSpPr>
        <p:spPr>
          <a:xfrm>
            <a:off x="445005" y="192025"/>
            <a:ext cx="4351200" cy="1389000"/>
          </a:xfrm>
          <a:prstGeom prst="rect">
            <a:avLst/>
          </a:prstGeom>
          <a:noFill/>
          <a:ln>
            <a:noFill/>
          </a:ln>
        </p:spPr>
        <p:txBody>
          <a:bodyPr spcFirstLastPara="1" wrap="square" lIns="91425" tIns="45700" rIns="91425" bIns="45700" anchor="t" anchorCtr="0">
            <a:normAutofit fontScale="92500" lnSpcReduction="10000"/>
          </a:bodyPr>
          <a:lstStyle/>
          <a:p>
            <a:pPr marL="0" marR="0" lvl="0" indent="0" algn="l" rtl="0">
              <a:lnSpc>
                <a:spcPct val="100000"/>
              </a:lnSpc>
              <a:spcBef>
                <a:spcPts val="0"/>
              </a:spcBef>
              <a:spcAft>
                <a:spcPts val="0"/>
              </a:spcAft>
              <a:buClr>
                <a:srgbClr val="000000"/>
              </a:buClr>
              <a:buSzPct val="100000"/>
              <a:buFont typeface="Arial"/>
              <a:buNone/>
            </a:pPr>
            <a:r>
              <a:rPr lang="en-US" sz="3200" b="1" i="0" u="none" strike="noStrike" cap="none">
                <a:solidFill>
                  <a:srgbClr val="000000"/>
                </a:solidFill>
                <a:latin typeface="Calibri"/>
                <a:ea typeface="Calibri"/>
                <a:cs typeface="Calibri"/>
                <a:sym typeface="Calibri"/>
              </a:rPr>
              <a:t>Correlation Matrix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ct val="100000"/>
              <a:buFont typeface="Arial"/>
              <a:buNone/>
            </a:pPr>
            <a:r>
              <a:rPr lang="en-US" sz="3200" b="1" i="0" u="none" strike="noStrike" cap="none">
                <a:solidFill>
                  <a:srgbClr val="000000"/>
                </a:solidFill>
                <a:latin typeface="Calibri"/>
                <a:ea typeface="Calibri"/>
                <a:cs typeface="Calibri"/>
                <a:sym typeface="Calibri"/>
              </a:rPr>
              <a:t>Heatmap </a:t>
            </a:r>
            <a:endParaRPr sz="3200" b="1"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ct val="100000"/>
              <a:buFont typeface="Arial"/>
              <a:buNone/>
            </a:pPr>
            <a:r>
              <a:rPr lang="en-US" sz="3200" b="1" i="0" u="none" strike="noStrike" cap="none">
                <a:solidFill>
                  <a:srgbClr val="000000"/>
                </a:solidFill>
                <a:latin typeface="Calibri"/>
                <a:ea typeface="Calibri"/>
                <a:cs typeface="Calibri"/>
                <a:sym typeface="Calibri"/>
              </a:rPr>
              <a:t>(Lower Triangle)</a:t>
            </a:r>
            <a:endParaRPr sz="3200" b="1" i="0" u="none" strike="noStrike" cap="none">
              <a:solidFill>
                <a:srgbClr val="000000"/>
              </a:solidFill>
              <a:latin typeface="Calibri"/>
              <a:ea typeface="Calibri"/>
              <a:cs typeface="Calibri"/>
              <a:sym typeface="Calibri"/>
            </a:endParaRPr>
          </a:p>
        </p:txBody>
      </p:sp>
      <p:pic>
        <p:nvPicPr>
          <p:cNvPr id="119" name="Google Shape;119;p19"/>
          <p:cNvPicPr preferRelativeResize="0"/>
          <p:nvPr/>
        </p:nvPicPr>
        <p:blipFill rotWithShape="1">
          <a:blip r:embed="rId3">
            <a:alphaModFix/>
          </a:blip>
          <a:srcRect/>
          <a:stretch/>
        </p:blipFill>
        <p:spPr>
          <a:xfrm>
            <a:off x="4622275" y="334500"/>
            <a:ext cx="7333775" cy="5937199"/>
          </a:xfrm>
          <a:prstGeom prst="rect">
            <a:avLst/>
          </a:prstGeom>
          <a:noFill/>
          <a:ln>
            <a:noFill/>
          </a:ln>
        </p:spPr>
      </p:pic>
      <p:pic>
        <p:nvPicPr>
          <p:cNvPr id="2" name="Picture 1">
            <a:extLst>
              <a:ext uri="{FF2B5EF4-FFF2-40B4-BE49-F238E27FC236}">
                <a16:creationId xmlns:a16="http://schemas.microsoft.com/office/drawing/2014/main" id="{275B5D2E-BBFB-7F1E-7254-E036929916DF}"/>
              </a:ext>
            </a:extLst>
          </p:cNvPr>
          <p:cNvPicPr>
            <a:picLocks noChangeAspect="1"/>
          </p:cNvPicPr>
          <p:nvPr/>
        </p:nvPicPr>
        <p:blipFill>
          <a:blip r:embed="rId4">
            <a:alphaModFix amt="20000"/>
          </a:blip>
          <a:stretch>
            <a:fillRect/>
          </a:stretch>
        </p:blipFill>
        <p:spPr>
          <a:xfrm>
            <a:off x="11583935" y="89708"/>
            <a:ext cx="562053" cy="619211"/>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pic>
        <p:nvPicPr>
          <p:cNvPr id="124" name="Google Shape;124;g30aa4fe3e27_0_20"/>
          <p:cNvPicPr preferRelativeResize="0"/>
          <p:nvPr/>
        </p:nvPicPr>
        <p:blipFill rotWithShape="1">
          <a:blip r:embed="rId3">
            <a:alphaModFix/>
          </a:blip>
          <a:srcRect l="15030" b="94711"/>
          <a:stretch/>
        </p:blipFill>
        <p:spPr>
          <a:xfrm>
            <a:off x="2259124" y="4665325"/>
            <a:ext cx="9046025" cy="328450"/>
          </a:xfrm>
          <a:prstGeom prst="rect">
            <a:avLst/>
          </a:prstGeom>
          <a:noFill/>
          <a:ln>
            <a:noFill/>
          </a:ln>
        </p:spPr>
      </p:pic>
      <p:pic>
        <p:nvPicPr>
          <p:cNvPr id="125" name="Google Shape;125;g30aa4fe3e27_0_20"/>
          <p:cNvPicPr preferRelativeResize="0"/>
          <p:nvPr/>
        </p:nvPicPr>
        <p:blipFill rotWithShape="1">
          <a:blip r:embed="rId3">
            <a:alphaModFix/>
          </a:blip>
          <a:srcRect l="2646" t="85035"/>
          <a:stretch/>
        </p:blipFill>
        <p:spPr>
          <a:xfrm>
            <a:off x="969750" y="4976125"/>
            <a:ext cx="10335399" cy="926750"/>
          </a:xfrm>
          <a:prstGeom prst="rect">
            <a:avLst/>
          </a:prstGeom>
          <a:noFill/>
          <a:ln>
            <a:noFill/>
          </a:ln>
        </p:spPr>
      </p:pic>
      <p:pic>
        <p:nvPicPr>
          <p:cNvPr id="126" name="Google Shape;126;g30aa4fe3e27_0_20"/>
          <p:cNvPicPr preferRelativeResize="0"/>
          <p:nvPr/>
        </p:nvPicPr>
        <p:blipFill rotWithShape="1">
          <a:blip r:embed="rId4">
            <a:alphaModFix/>
          </a:blip>
          <a:srcRect/>
          <a:stretch/>
        </p:blipFill>
        <p:spPr>
          <a:xfrm>
            <a:off x="3841875" y="906060"/>
            <a:ext cx="7463274" cy="3343440"/>
          </a:xfrm>
          <a:prstGeom prst="rect">
            <a:avLst/>
          </a:prstGeom>
          <a:noFill/>
          <a:ln>
            <a:noFill/>
          </a:ln>
        </p:spPr>
      </p:pic>
      <p:sp>
        <p:nvSpPr>
          <p:cNvPr id="127" name="Google Shape;127;g30aa4fe3e27_0_20"/>
          <p:cNvSpPr txBox="1"/>
          <p:nvPr/>
        </p:nvSpPr>
        <p:spPr>
          <a:xfrm>
            <a:off x="445001" y="192025"/>
            <a:ext cx="3595200" cy="1389000"/>
          </a:xfrm>
          <a:prstGeom prst="rect">
            <a:avLst/>
          </a:prstGeom>
          <a:noFill/>
          <a:ln>
            <a:noFill/>
          </a:ln>
        </p:spPr>
        <p:txBody>
          <a:bodyPr spcFirstLastPara="1" wrap="square" lIns="91425" tIns="45700" rIns="91425" bIns="45700" anchor="t" anchorCtr="0">
            <a:norm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a:solidFill>
                  <a:srgbClr val="000000"/>
                </a:solidFill>
                <a:latin typeface="Calibri"/>
                <a:ea typeface="Calibri"/>
                <a:cs typeface="Calibri"/>
                <a:sym typeface="Calibri"/>
              </a:rPr>
              <a:t>Rolling Correlations</a:t>
            </a:r>
            <a:endParaRPr sz="3200" b="1"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3200"/>
              <a:buFont typeface="Arial"/>
              <a:buNone/>
            </a:pPr>
            <a:r>
              <a:rPr lang="en-US" sz="3200" b="1" i="0" u="none" strike="noStrike" cap="none">
                <a:solidFill>
                  <a:srgbClr val="000000"/>
                </a:solidFill>
                <a:latin typeface="Calibri"/>
                <a:ea typeface="Calibri"/>
                <a:cs typeface="Calibri"/>
                <a:sym typeface="Calibri"/>
              </a:rPr>
              <a:t>&amp; Outlier Analysis</a:t>
            </a:r>
            <a:endParaRPr sz="3200" b="1" i="0" u="none" strike="noStrike" cap="none">
              <a:solidFill>
                <a:srgbClr val="000000"/>
              </a:solidFill>
              <a:latin typeface="Calibri"/>
              <a:ea typeface="Calibri"/>
              <a:cs typeface="Calibri"/>
              <a:sym typeface="Calibri"/>
            </a:endParaRPr>
          </a:p>
        </p:txBody>
      </p:sp>
      <p:pic>
        <p:nvPicPr>
          <p:cNvPr id="2" name="Picture 1">
            <a:extLst>
              <a:ext uri="{FF2B5EF4-FFF2-40B4-BE49-F238E27FC236}">
                <a16:creationId xmlns:a16="http://schemas.microsoft.com/office/drawing/2014/main" id="{4E136DE6-9812-4DA4-F53B-461D03EED4AD}"/>
              </a:ext>
            </a:extLst>
          </p:cNvPr>
          <p:cNvPicPr>
            <a:picLocks noChangeAspect="1"/>
          </p:cNvPicPr>
          <p:nvPr/>
        </p:nvPicPr>
        <p:blipFill>
          <a:blip r:embed="rId5">
            <a:alphaModFix amt="20000"/>
          </a:blip>
          <a:stretch>
            <a:fillRect/>
          </a:stretch>
        </p:blipFill>
        <p:spPr>
          <a:xfrm>
            <a:off x="11589344" y="596454"/>
            <a:ext cx="562053" cy="619211"/>
          </a:xfrm>
          <a:prstGeom prst="rect">
            <a:avLst/>
          </a:prstGeom>
        </p:spPr>
      </p:pic>
      <p:pic>
        <p:nvPicPr>
          <p:cNvPr id="3" name="Picture 2">
            <a:extLst>
              <a:ext uri="{FF2B5EF4-FFF2-40B4-BE49-F238E27FC236}">
                <a16:creationId xmlns:a16="http://schemas.microsoft.com/office/drawing/2014/main" id="{09332494-6DBA-CFBC-1F04-E277052318B0}"/>
              </a:ext>
            </a:extLst>
          </p:cNvPr>
          <p:cNvPicPr>
            <a:picLocks noChangeAspect="1"/>
          </p:cNvPicPr>
          <p:nvPr/>
        </p:nvPicPr>
        <p:blipFill>
          <a:blip r:embed="rId6">
            <a:alphaModFix amt="20000"/>
          </a:blip>
          <a:stretch>
            <a:fillRect/>
          </a:stretch>
        </p:blipFill>
        <p:spPr>
          <a:xfrm>
            <a:off x="11469267" y="60281"/>
            <a:ext cx="647790" cy="600159"/>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31"/>
        <p:cNvGrpSpPr/>
        <p:nvPr/>
      </p:nvGrpSpPr>
      <p:grpSpPr>
        <a:xfrm>
          <a:off x="0" y="0"/>
          <a:ext cx="0" cy="0"/>
          <a:chOff x="0" y="0"/>
          <a:chExt cx="0" cy="0"/>
        </a:xfrm>
      </p:grpSpPr>
      <p:sp>
        <p:nvSpPr>
          <p:cNvPr id="132" name="Google Shape;132;p20"/>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rgbClr val="3F3F3F"/>
              </a:buClr>
              <a:buSzPts val="1800"/>
              <a:buNone/>
            </a:pPr>
            <a:r>
              <a:rPr lang="en-US" sz="4800" b="1">
                <a:latin typeface="Calibri"/>
                <a:ea typeface="Calibri"/>
                <a:cs typeface="Calibri"/>
                <a:sym typeface="Calibri"/>
              </a:rPr>
              <a:t>Portfolio Optimization Strategies</a:t>
            </a:r>
            <a:endParaRPr/>
          </a:p>
        </p:txBody>
      </p:sp>
      <p:sp>
        <p:nvSpPr>
          <p:cNvPr id="133" name="Google Shape;133;p20"/>
          <p:cNvSpPr txBox="1">
            <a:spLocks noGrp="1"/>
          </p:cNvSpPr>
          <p:nvPr>
            <p:ph type="body" idx="1"/>
          </p:nvPr>
        </p:nvSpPr>
        <p:spPr>
          <a:xfrm>
            <a:off x="1097280" y="2108201"/>
            <a:ext cx="10058400" cy="4282089"/>
          </a:xfrm>
          <a:prstGeom prst="rect">
            <a:avLst/>
          </a:prstGeom>
          <a:noFill/>
          <a:ln>
            <a:noFill/>
          </a:ln>
        </p:spPr>
        <p:txBody>
          <a:bodyPr spcFirstLastPara="1" wrap="square" lIns="0" tIns="45700" rIns="0" bIns="45700" anchor="t" anchorCtr="0">
            <a:noAutofit/>
          </a:bodyPr>
          <a:lstStyle/>
          <a:p>
            <a:pPr marL="457200" marR="0" lvl="0" indent="-457200" algn="l" rtl="0">
              <a:lnSpc>
                <a:spcPct val="107000"/>
              </a:lnSpc>
              <a:spcBef>
                <a:spcPts val="0"/>
              </a:spcBef>
              <a:spcAft>
                <a:spcPts val="0"/>
              </a:spcAft>
              <a:buClr>
                <a:schemeClr val="dk1"/>
              </a:buClr>
              <a:buSzPts val="1800"/>
              <a:buFont typeface="Courier New"/>
              <a:buChar char="o"/>
            </a:pPr>
            <a:r>
              <a:rPr lang="en-US" sz="3000" b="1">
                <a:solidFill>
                  <a:schemeClr val="dk1"/>
                </a:solidFill>
                <a:latin typeface="Calibri"/>
                <a:ea typeface="Calibri"/>
                <a:cs typeface="Calibri"/>
                <a:sym typeface="Calibri"/>
              </a:rPr>
              <a:t>Risk Parity</a:t>
            </a:r>
            <a:endParaRPr/>
          </a:p>
          <a:p>
            <a:pPr marL="457200" lvl="1" indent="0" algn="l" rtl="0">
              <a:lnSpc>
                <a:spcPct val="107000"/>
              </a:lnSpc>
              <a:spcBef>
                <a:spcPts val="0"/>
              </a:spcBef>
              <a:spcAft>
                <a:spcPts val="0"/>
              </a:spcAft>
              <a:buSzPts val="1800"/>
              <a:buNone/>
            </a:pPr>
            <a:r>
              <a:rPr lang="en-US" sz="2400">
                <a:solidFill>
                  <a:schemeClr val="dk1"/>
                </a:solidFill>
                <a:latin typeface="Calibri"/>
                <a:ea typeface="Calibri"/>
                <a:cs typeface="Calibri"/>
                <a:sym typeface="Calibri"/>
              </a:rPr>
              <a:t>Balances risk across all assets, resulting in lower concentration and a balanced risk profile.</a:t>
            </a:r>
            <a:endParaRPr/>
          </a:p>
          <a:p>
            <a:pPr marL="171450" marR="0" lvl="0" indent="-57150" algn="l" rtl="0">
              <a:lnSpc>
                <a:spcPct val="107000"/>
              </a:lnSpc>
              <a:spcBef>
                <a:spcPts val="0"/>
              </a:spcBef>
              <a:spcAft>
                <a:spcPts val="0"/>
              </a:spcAft>
              <a:buSzPts val="1800"/>
              <a:buFont typeface="Courier New"/>
              <a:buNone/>
            </a:pPr>
            <a:endParaRPr sz="800">
              <a:solidFill>
                <a:schemeClr val="dk1"/>
              </a:solidFill>
              <a:latin typeface="Calibri"/>
              <a:ea typeface="Calibri"/>
              <a:cs typeface="Calibri"/>
              <a:sym typeface="Calibri"/>
            </a:endParaRPr>
          </a:p>
          <a:p>
            <a:pPr marL="457200" lvl="0" indent="-457200" algn="l" rtl="0">
              <a:lnSpc>
                <a:spcPct val="107000"/>
              </a:lnSpc>
              <a:spcBef>
                <a:spcPts val="0"/>
              </a:spcBef>
              <a:spcAft>
                <a:spcPts val="0"/>
              </a:spcAft>
              <a:buClr>
                <a:schemeClr val="dk1"/>
              </a:buClr>
              <a:buSzPts val="1800"/>
              <a:buFont typeface="Courier New"/>
              <a:buChar char="o"/>
            </a:pPr>
            <a:r>
              <a:rPr lang="en-US" sz="3000" b="1">
                <a:solidFill>
                  <a:schemeClr val="dk1"/>
                </a:solidFill>
                <a:latin typeface="Calibri"/>
                <a:ea typeface="Calibri"/>
                <a:cs typeface="Calibri"/>
                <a:sym typeface="Calibri"/>
              </a:rPr>
              <a:t>Minimum Variance</a:t>
            </a:r>
            <a:endParaRPr/>
          </a:p>
          <a:p>
            <a:pPr marL="457200" lvl="1" indent="0" algn="l" rtl="0">
              <a:lnSpc>
                <a:spcPct val="107000"/>
              </a:lnSpc>
              <a:spcBef>
                <a:spcPts val="0"/>
              </a:spcBef>
              <a:spcAft>
                <a:spcPts val="0"/>
              </a:spcAft>
              <a:buSzPts val="1800"/>
              <a:buNone/>
            </a:pPr>
            <a:r>
              <a:rPr lang="en-US" sz="2400">
                <a:solidFill>
                  <a:schemeClr val="dk1"/>
                </a:solidFill>
                <a:latin typeface="Calibri"/>
                <a:ea typeface="Calibri"/>
                <a:cs typeface="Calibri"/>
                <a:sym typeface="Calibri"/>
              </a:rPr>
              <a:t>Prioritizes reducing risk in the form of standard deviation, often excluding higher-risk assets and leading to concentration in lower-risk instruments.</a:t>
            </a:r>
            <a:endParaRPr/>
          </a:p>
          <a:p>
            <a:pPr marL="171450" marR="0" lvl="0" indent="-57150" algn="l" rtl="0">
              <a:lnSpc>
                <a:spcPct val="107000"/>
              </a:lnSpc>
              <a:spcBef>
                <a:spcPts val="0"/>
              </a:spcBef>
              <a:spcAft>
                <a:spcPts val="0"/>
              </a:spcAft>
              <a:buSzPts val="1800"/>
              <a:buFont typeface="Courier New"/>
              <a:buNone/>
            </a:pPr>
            <a:endParaRPr sz="800">
              <a:solidFill>
                <a:schemeClr val="dk1"/>
              </a:solidFill>
              <a:latin typeface="Calibri"/>
              <a:ea typeface="Calibri"/>
              <a:cs typeface="Calibri"/>
              <a:sym typeface="Calibri"/>
            </a:endParaRPr>
          </a:p>
          <a:p>
            <a:pPr marL="457200" marR="0" lvl="0" indent="-457200" algn="l" rtl="0">
              <a:lnSpc>
                <a:spcPct val="107000"/>
              </a:lnSpc>
              <a:spcBef>
                <a:spcPts val="0"/>
              </a:spcBef>
              <a:spcAft>
                <a:spcPts val="0"/>
              </a:spcAft>
              <a:buSzPts val="1800"/>
              <a:buFont typeface="Courier New"/>
              <a:buChar char="o"/>
            </a:pPr>
            <a:r>
              <a:rPr lang="en-US" sz="3000" b="1">
                <a:solidFill>
                  <a:schemeClr val="dk1"/>
                </a:solidFill>
                <a:latin typeface="Calibri"/>
                <a:ea typeface="Calibri"/>
                <a:cs typeface="Calibri"/>
                <a:sym typeface="Calibri"/>
              </a:rPr>
              <a:t>Maximum Diversification</a:t>
            </a:r>
            <a:endParaRPr/>
          </a:p>
          <a:p>
            <a:pPr marL="457200" lvl="1" indent="0" algn="l" rtl="0">
              <a:lnSpc>
                <a:spcPct val="107000"/>
              </a:lnSpc>
              <a:spcBef>
                <a:spcPts val="0"/>
              </a:spcBef>
              <a:spcAft>
                <a:spcPts val="0"/>
              </a:spcAft>
              <a:buSzPts val="1800"/>
              <a:buNone/>
            </a:pPr>
            <a:r>
              <a:rPr lang="en-US" sz="2400">
                <a:solidFill>
                  <a:schemeClr val="dk1"/>
                </a:solidFill>
                <a:latin typeface="Calibri"/>
                <a:ea typeface="Calibri"/>
                <a:cs typeface="Calibri"/>
                <a:sym typeface="Calibri"/>
              </a:rPr>
              <a:t>Aims to maximize portfolio diversification, including assets with low correlation to reduce risk.</a:t>
            </a:r>
            <a:endParaRPr sz="2400">
              <a:solidFill>
                <a:schemeClr val="dk1"/>
              </a:solidFill>
            </a:endParaRPr>
          </a:p>
        </p:txBody>
      </p:sp>
      <p:pic>
        <p:nvPicPr>
          <p:cNvPr id="2" name="Picture 1">
            <a:extLst>
              <a:ext uri="{FF2B5EF4-FFF2-40B4-BE49-F238E27FC236}">
                <a16:creationId xmlns:a16="http://schemas.microsoft.com/office/drawing/2014/main" id="{9C29A17F-F8C2-BD28-39F8-FC7D08FB0D37}"/>
              </a:ext>
            </a:extLst>
          </p:cNvPr>
          <p:cNvPicPr>
            <a:picLocks noChangeAspect="1"/>
          </p:cNvPicPr>
          <p:nvPr/>
        </p:nvPicPr>
        <p:blipFill>
          <a:blip r:embed="rId3">
            <a:alphaModFix amt="20000"/>
          </a:blip>
          <a:stretch>
            <a:fillRect/>
          </a:stretch>
        </p:blipFill>
        <p:spPr>
          <a:xfrm>
            <a:off x="11478275" y="75688"/>
            <a:ext cx="647790" cy="600159"/>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37"/>
        <p:cNvGrpSpPr/>
        <p:nvPr/>
      </p:nvGrpSpPr>
      <p:grpSpPr>
        <a:xfrm>
          <a:off x="0" y="0"/>
          <a:ext cx="0" cy="0"/>
          <a:chOff x="0" y="0"/>
          <a:chExt cx="0" cy="0"/>
        </a:xfrm>
      </p:grpSpPr>
      <p:sp>
        <p:nvSpPr>
          <p:cNvPr id="138" name="Google Shape;138;p21"/>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rgbClr val="3F3F3F"/>
              </a:buClr>
              <a:buSzPts val="1800"/>
              <a:buNone/>
            </a:pPr>
            <a:r>
              <a:rPr lang="en-US" sz="4800" b="1">
                <a:latin typeface="Calibri"/>
                <a:ea typeface="Calibri"/>
                <a:cs typeface="Calibri"/>
                <a:sym typeface="Calibri"/>
              </a:rPr>
              <a:t>Key Findings</a:t>
            </a:r>
            <a:endParaRPr/>
          </a:p>
        </p:txBody>
      </p:sp>
      <p:sp>
        <p:nvSpPr>
          <p:cNvPr id="139" name="Google Shape;139;p21"/>
          <p:cNvSpPr txBox="1">
            <a:spLocks noGrp="1"/>
          </p:cNvSpPr>
          <p:nvPr>
            <p:ph type="body" idx="1"/>
          </p:nvPr>
        </p:nvSpPr>
        <p:spPr>
          <a:xfrm>
            <a:off x="1097280" y="2108201"/>
            <a:ext cx="10058400" cy="4282089"/>
          </a:xfrm>
          <a:prstGeom prst="rect">
            <a:avLst/>
          </a:prstGeom>
          <a:noFill/>
          <a:ln>
            <a:noFill/>
          </a:ln>
        </p:spPr>
        <p:txBody>
          <a:bodyPr spcFirstLastPara="1" wrap="square" lIns="0" tIns="45700" rIns="0" bIns="45700" anchor="t" anchorCtr="0">
            <a:noAutofit/>
          </a:bodyPr>
          <a:lstStyle/>
          <a:p>
            <a:pPr marL="0" marR="0" lvl="0" indent="0" algn="l" rtl="0">
              <a:lnSpc>
                <a:spcPct val="107000"/>
              </a:lnSpc>
              <a:spcBef>
                <a:spcPts val="0"/>
              </a:spcBef>
              <a:spcAft>
                <a:spcPts val="0"/>
              </a:spcAft>
              <a:buClr>
                <a:srgbClr val="3F3F3F"/>
              </a:buClr>
              <a:buSzPts val="1800"/>
              <a:buNone/>
            </a:pPr>
            <a:r>
              <a:rPr lang="en-US" sz="2400" b="1">
                <a:latin typeface="Calibri"/>
                <a:ea typeface="Calibri"/>
                <a:cs typeface="Calibri"/>
                <a:sym typeface="Calibri"/>
              </a:rPr>
              <a:t>Optimal Strategy</a:t>
            </a:r>
            <a:endParaRPr sz="2400"/>
          </a:p>
          <a:p>
            <a:pPr marL="0" lvl="0" indent="0" algn="l" rtl="0">
              <a:lnSpc>
                <a:spcPct val="107000"/>
              </a:lnSpc>
              <a:spcBef>
                <a:spcPts val="0"/>
              </a:spcBef>
              <a:spcAft>
                <a:spcPts val="0"/>
              </a:spcAft>
              <a:buClr>
                <a:srgbClr val="3F3F3F"/>
              </a:buClr>
              <a:buSzPts val="1800"/>
              <a:buNone/>
            </a:pPr>
            <a:r>
              <a:rPr lang="en-US" sz="2000">
                <a:latin typeface="Calibri"/>
                <a:ea typeface="Calibri"/>
                <a:cs typeface="Calibri"/>
                <a:sym typeface="Calibri"/>
              </a:rPr>
              <a:t>Risk Parity offers the best balance between risk and return.</a:t>
            </a:r>
            <a:endParaRPr sz="2000"/>
          </a:p>
          <a:p>
            <a:pPr marL="0" marR="0" lvl="0" indent="0" algn="l" rtl="0">
              <a:lnSpc>
                <a:spcPct val="107000"/>
              </a:lnSpc>
              <a:spcBef>
                <a:spcPts val="0"/>
              </a:spcBef>
              <a:spcAft>
                <a:spcPts val="0"/>
              </a:spcAft>
              <a:buClr>
                <a:srgbClr val="3F3F3F"/>
              </a:buClr>
              <a:buSzPts val="1800"/>
              <a:buNone/>
            </a:pPr>
            <a:endParaRPr sz="2000">
              <a:latin typeface="Calibri"/>
              <a:ea typeface="Calibri"/>
              <a:cs typeface="Calibri"/>
              <a:sym typeface="Calibri"/>
            </a:endParaRPr>
          </a:p>
          <a:p>
            <a:pPr marL="0" marR="0" lvl="0" indent="0" algn="l" rtl="0">
              <a:lnSpc>
                <a:spcPct val="107000"/>
              </a:lnSpc>
              <a:spcBef>
                <a:spcPts val="0"/>
              </a:spcBef>
              <a:spcAft>
                <a:spcPts val="0"/>
              </a:spcAft>
              <a:buClr>
                <a:srgbClr val="3F3F3F"/>
              </a:buClr>
              <a:buSzPts val="1800"/>
              <a:buNone/>
            </a:pPr>
            <a:r>
              <a:rPr lang="en-US" sz="2400" b="1">
                <a:latin typeface="Calibri"/>
                <a:ea typeface="Calibri"/>
                <a:cs typeface="Calibri"/>
                <a:sym typeface="Calibri"/>
              </a:rPr>
              <a:t>Performance</a:t>
            </a:r>
            <a:endParaRPr sz="2400"/>
          </a:p>
          <a:p>
            <a:pPr marL="0" lvl="0" indent="0" algn="l" rtl="0">
              <a:lnSpc>
                <a:spcPct val="107000"/>
              </a:lnSpc>
              <a:spcBef>
                <a:spcPts val="0"/>
              </a:spcBef>
              <a:spcAft>
                <a:spcPts val="0"/>
              </a:spcAft>
              <a:buClr>
                <a:srgbClr val="3F3F3F"/>
              </a:buClr>
              <a:buSzPts val="1800"/>
              <a:buNone/>
            </a:pPr>
            <a:r>
              <a:rPr lang="en-US" sz="2000">
                <a:latin typeface="Calibri"/>
                <a:ea typeface="Calibri"/>
                <a:cs typeface="Calibri"/>
                <a:sym typeface="Calibri"/>
              </a:rPr>
              <a:t>Risk Parity shows the highest Compound Annual Growth Rate (CAGR) (5.38%) among the models with a modest maximum drawdown (-2.87%) without excluding any assets (doesn’t “play favorites”)</a:t>
            </a:r>
            <a:endParaRPr sz="2000"/>
          </a:p>
        </p:txBody>
      </p:sp>
      <p:pic>
        <p:nvPicPr>
          <p:cNvPr id="140" name="Google Shape;140;p21"/>
          <p:cNvPicPr preferRelativeResize="0"/>
          <p:nvPr/>
        </p:nvPicPr>
        <p:blipFill rotWithShape="1">
          <a:blip r:embed="rId3">
            <a:alphaModFix/>
          </a:blip>
          <a:srcRect b="-774"/>
          <a:stretch/>
        </p:blipFill>
        <p:spPr>
          <a:xfrm>
            <a:off x="672800" y="4665113"/>
            <a:ext cx="10846399" cy="1450757"/>
          </a:xfrm>
          <a:prstGeom prst="rect">
            <a:avLst/>
          </a:prstGeom>
          <a:solidFill>
            <a:srgbClr val="ECECEC"/>
          </a:solidFill>
          <a:ln w="88900" cap="sq" cmpd="sng">
            <a:solidFill>
              <a:srgbClr val="FFFFFF"/>
            </a:solidFill>
            <a:prstDash val="solid"/>
            <a:miter lim="800000"/>
            <a:headEnd type="none" w="sm" len="sm"/>
            <a:tailEnd type="none" w="sm" len="sm"/>
          </a:ln>
          <a:effectLst>
            <a:outerShdw blurRad="55000" dist="18000" dir="5400000" algn="tl" rotWithShape="0">
              <a:srgbClr val="000000">
                <a:alpha val="40000"/>
              </a:srgbClr>
            </a:outerShdw>
          </a:effectLst>
        </p:spPr>
      </p:pic>
      <p:pic>
        <p:nvPicPr>
          <p:cNvPr id="2" name="Picture 1">
            <a:extLst>
              <a:ext uri="{FF2B5EF4-FFF2-40B4-BE49-F238E27FC236}">
                <a16:creationId xmlns:a16="http://schemas.microsoft.com/office/drawing/2014/main" id="{71EF98E6-7406-4D2A-B9E5-65E7C8ED7633}"/>
              </a:ext>
            </a:extLst>
          </p:cNvPr>
          <p:cNvPicPr>
            <a:picLocks noChangeAspect="1"/>
          </p:cNvPicPr>
          <p:nvPr/>
        </p:nvPicPr>
        <p:blipFill>
          <a:blip r:embed="rId4">
            <a:alphaModFix amt="20000"/>
          </a:blip>
          <a:stretch>
            <a:fillRect/>
          </a:stretch>
        </p:blipFill>
        <p:spPr>
          <a:xfrm>
            <a:off x="11478275" y="75688"/>
            <a:ext cx="647790" cy="600159"/>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8"/>
          <p:cNvSpPr txBox="1"/>
          <p:nvPr/>
        </p:nvSpPr>
        <p:spPr>
          <a:xfrm>
            <a:off x="445008" y="192024"/>
            <a:ext cx="11301984" cy="1560576"/>
          </a:xfrm>
          <a:prstGeom prst="rect">
            <a:avLst/>
          </a:prstGeom>
          <a:noFill/>
          <a:ln>
            <a:noFill/>
          </a:ln>
        </p:spPr>
        <p:txBody>
          <a:bodyPr spcFirstLastPara="1" wrap="square" lIns="91425" tIns="45700" rIns="91425" bIns="45700" anchor="t" anchorCtr="0">
            <a:norm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a:solidFill>
                  <a:srgbClr val="000000"/>
                </a:solidFill>
                <a:latin typeface="Calibri"/>
                <a:ea typeface="Calibri"/>
                <a:cs typeface="Calibri"/>
                <a:sym typeface="Calibri"/>
              </a:rPr>
              <a:t>Model Analysis</a:t>
            </a:r>
            <a:endParaRPr sz="3200" b="0" i="0" u="none" strike="noStrike" cap="none">
              <a:solidFill>
                <a:srgbClr val="000000"/>
              </a:solidFill>
              <a:latin typeface="Calibri"/>
              <a:ea typeface="Calibri"/>
              <a:cs typeface="Calibri"/>
              <a:sym typeface="Calibri"/>
            </a:endParaRPr>
          </a:p>
        </p:txBody>
      </p:sp>
      <p:sp>
        <p:nvSpPr>
          <p:cNvPr id="146" name="Google Shape;146;p8"/>
          <p:cNvSpPr txBox="1"/>
          <p:nvPr/>
        </p:nvSpPr>
        <p:spPr>
          <a:xfrm>
            <a:off x="4464006" y="686676"/>
            <a:ext cx="6124576" cy="1146107"/>
          </a:xfrm>
          <a:prstGeom prst="rect">
            <a:avLst/>
          </a:prstGeom>
          <a:noFill/>
          <a:ln>
            <a:noFill/>
          </a:ln>
        </p:spPr>
        <p:txBody>
          <a:bodyPr spcFirstLastPara="1" wrap="square" lIns="91425" tIns="45700" rIns="91425" bIns="45700" anchor="t" anchorCtr="0">
            <a:spAutoFit/>
          </a:bodyPr>
          <a:lstStyle/>
          <a:p>
            <a:pPr marL="0" marR="0" lvl="0" indent="0" algn="l" rtl="0">
              <a:lnSpc>
                <a:spcPct val="107000"/>
              </a:lnSpc>
              <a:spcBef>
                <a:spcPts val="0"/>
              </a:spcBef>
              <a:spcAft>
                <a:spcPts val="0"/>
              </a:spcAft>
              <a:buClr>
                <a:srgbClr val="3F3F3F"/>
              </a:buClr>
              <a:buSzPts val="1800"/>
              <a:buFont typeface="Arial"/>
              <a:buNone/>
            </a:pPr>
            <a:r>
              <a:rPr lang="en-US" sz="2400" b="1" i="0" u="none" strike="noStrike" cap="none">
                <a:solidFill>
                  <a:srgbClr val="000000"/>
                </a:solidFill>
                <a:latin typeface="Calibri"/>
                <a:ea typeface="Calibri"/>
                <a:cs typeface="Calibri"/>
                <a:sym typeface="Calibri"/>
              </a:rPr>
              <a:t>Limitations</a:t>
            </a:r>
            <a:endParaRPr sz="2400" b="0" i="0" u="none" strike="noStrike" cap="none">
              <a:solidFill>
                <a:srgbClr val="000000"/>
              </a:solidFill>
              <a:latin typeface="Calibri"/>
              <a:ea typeface="Calibri"/>
              <a:cs typeface="Calibri"/>
              <a:sym typeface="Calibri"/>
            </a:endParaRPr>
          </a:p>
          <a:p>
            <a:pPr marL="0" marR="0" lvl="0" indent="0" algn="l" rtl="0">
              <a:lnSpc>
                <a:spcPct val="107000"/>
              </a:lnSpc>
              <a:spcBef>
                <a:spcPts val="0"/>
              </a:spcBef>
              <a:spcAft>
                <a:spcPts val="0"/>
              </a:spcAft>
              <a:buClr>
                <a:srgbClr val="3F3F3F"/>
              </a:buClr>
              <a:buSzPts val="2000"/>
              <a:buFont typeface="Arial"/>
              <a:buNone/>
            </a:pPr>
            <a:r>
              <a:rPr lang="en-US" sz="2000" b="0" i="0" u="none" strike="noStrike" cap="none">
                <a:solidFill>
                  <a:srgbClr val="000000"/>
                </a:solidFill>
                <a:latin typeface="Calibri"/>
                <a:ea typeface="Calibri"/>
                <a:cs typeface="Calibri"/>
                <a:sym typeface="Calibri"/>
              </a:rPr>
              <a:t>Minimum Variance and Maximum Diversification portfolios exclude too many assets</a:t>
            </a:r>
            <a:endParaRPr sz="1400" b="0" i="0" u="none" strike="noStrike" cap="none">
              <a:solidFill>
                <a:srgbClr val="000000"/>
              </a:solidFill>
              <a:latin typeface="Arial"/>
              <a:ea typeface="Arial"/>
              <a:cs typeface="Arial"/>
              <a:sym typeface="Arial"/>
            </a:endParaRPr>
          </a:p>
        </p:txBody>
      </p:sp>
      <p:sp>
        <p:nvSpPr>
          <p:cNvPr id="147" name="Google Shape;147;p8"/>
          <p:cNvSpPr txBox="1"/>
          <p:nvPr/>
        </p:nvSpPr>
        <p:spPr>
          <a:xfrm>
            <a:off x="7137322" y="2392725"/>
            <a:ext cx="4019153" cy="1233286"/>
          </a:xfrm>
          <a:prstGeom prst="rect">
            <a:avLst/>
          </a:prstGeom>
          <a:noFill/>
          <a:ln>
            <a:noFill/>
          </a:ln>
        </p:spPr>
        <p:txBody>
          <a:bodyPr spcFirstLastPara="1" wrap="square" lIns="91425" tIns="45700" rIns="91425" bIns="45700" anchor="t" anchorCtr="0">
            <a:spAutoFit/>
          </a:bodyPr>
          <a:lstStyle/>
          <a:p>
            <a:pPr marL="0" marR="0" lvl="0" indent="0" algn="l" rtl="0">
              <a:lnSpc>
                <a:spcPct val="107000"/>
              </a:lnSpc>
              <a:spcBef>
                <a:spcPts val="0"/>
              </a:spcBef>
              <a:spcAft>
                <a:spcPts val="0"/>
              </a:spcAft>
              <a:buClr>
                <a:srgbClr val="3F3F3F"/>
              </a:buClr>
              <a:buSzPts val="1400"/>
              <a:buFont typeface="Arial"/>
              <a:buNone/>
            </a:pPr>
            <a:r>
              <a:rPr lang="en-US" sz="1400" b="1" i="0" u="none" strike="noStrike" cap="none">
                <a:solidFill>
                  <a:srgbClr val="000000"/>
                </a:solidFill>
                <a:latin typeface="Calibri"/>
                <a:ea typeface="Calibri"/>
                <a:cs typeface="Calibri"/>
                <a:sym typeface="Calibri"/>
              </a:rPr>
              <a:t>Maximum Diversification excludes:</a:t>
            </a:r>
            <a:endParaRPr sz="1400" b="0" i="0" u="none" strike="noStrike" cap="none">
              <a:solidFill>
                <a:srgbClr val="000000"/>
              </a:solidFill>
              <a:latin typeface="Arial"/>
              <a:ea typeface="Arial"/>
              <a:cs typeface="Arial"/>
              <a:sym typeface="Arial"/>
            </a:endParaRPr>
          </a:p>
          <a:p>
            <a:pPr marL="285750" marR="0" lvl="0" indent="-285750" algn="l" rtl="0">
              <a:lnSpc>
                <a:spcPct val="107000"/>
              </a:lnSpc>
              <a:spcBef>
                <a:spcPts val="0"/>
              </a:spcBef>
              <a:spcAft>
                <a:spcPts val="0"/>
              </a:spcAft>
              <a:buClr>
                <a:srgbClr val="3F3F3F"/>
              </a:buClr>
              <a:buSzPts val="1400"/>
              <a:buFont typeface="Arial"/>
              <a:buChar char="•"/>
            </a:pPr>
            <a:r>
              <a:rPr lang="en-US" sz="1400" b="0" i="0" u="none" strike="noStrike" cap="none">
                <a:solidFill>
                  <a:srgbClr val="000000"/>
                </a:solidFill>
                <a:latin typeface="Calibri"/>
                <a:ea typeface="Calibri"/>
                <a:cs typeface="Calibri"/>
                <a:sym typeface="Calibri"/>
              </a:rPr>
              <a:t>iShares Gold Trust (IAU)</a:t>
            </a:r>
            <a:endParaRPr sz="1400" b="0" i="0" u="none" strike="noStrike" cap="none">
              <a:solidFill>
                <a:srgbClr val="000000"/>
              </a:solidFill>
              <a:latin typeface="Arial"/>
              <a:ea typeface="Arial"/>
              <a:cs typeface="Arial"/>
              <a:sym typeface="Arial"/>
            </a:endParaRPr>
          </a:p>
          <a:p>
            <a:pPr marL="285750" marR="0" lvl="0" indent="-285750" algn="l" rtl="0">
              <a:lnSpc>
                <a:spcPct val="107000"/>
              </a:lnSpc>
              <a:spcBef>
                <a:spcPts val="0"/>
              </a:spcBef>
              <a:spcAft>
                <a:spcPts val="0"/>
              </a:spcAft>
              <a:buClr>
                <a:srgbClr val="3F3F3F"/>
              </a:buClr>
              <a:buSzPts val="1400"/>
              <a:buFont typeface="Arial"/>
              <a:buChar char="•"/>
            </a:pPr>
            <a:r>
              <a:rPr lang="en-US" sz="1400" b="0" i="0" u="none" strike="noStrike" cap="none">
                <a:solidFill>
                  <a:srgbClr val="000000"/>
                </a:solidFill>
                <a:latin typeface="Calibri"/>
                <a:ea typeface="Calibri"/>
                <a:cs typeface="Calibri"/>
                <a:sym typeface="Calibri"/>
              </a:rPr>
              <a:t>AQR Long-Short Equity I (QLEIX)</a:t>
            </a:r>
            <a:endParaRPr sz="1400" b="0" i="0" u="none" strike="noStrike" cap="none">
              <a:solidFill>
                <a:srgbClr val="000000"/>
              </a:solidFill>
              <a:latin typeface="Arial"/>
              <a:ea typeface="Arial"/>
              <a:cs typeface="Arial"/>
              <a:sym typeface="Arial"/>
            </a:endParaRPr>
          </a:p>
          <a:p>
            <a:pPr marL="285750" marR="0" lvl="0" indent="-285750" algn="l" rtl="0">
              <a:lnSpc>
                <a:spcPct val="107000"/>
              </a:lnSpc>
              <a:spcBef>
                <a:spcPts val="0"/>
              </a:spcBef>
              <a:spcAft>
                <a:spcPts val="0"/>
              </a:spcAft>
              <a:buClr>
                <a:srgbClr val="3F3F3F"/>
              </a:buClr>
              <a:buSzPts val="1400"/>
              <a:buFont typeface="Arial"/>
              <a:buChar char="•"/>
            </a:pPr>
            <a:r>
              <a:rPr lang="en-US" sz="1400" b="0" i="0" u="none" strike="noStrike" cap="none">
                <a:solidFill>
                  <a:srgbClr val="000000"/>
                </a:solidFill>
                <a:latin typeface="Calibri"/>
                <a:ea typeface="Calibri"/>
                <a:cs typeface="Calibri"/>
                <a:sym typeface="Calibri"/>
              </a:rPr>
              <a:t>AQR Style Premia Alternative I (QSPIX)</a:t>
            </a:r>
            <a:endParaRPr sz="1400" b="0" i="0" u="none" strike="noStrike" cap="none">
              <a:solidFill>
                <a:srgbClr val="000000"/>
              </a:solidFill>
              <a:latin typeface="Arial"/>
              <a:ea typeface="Arial"/>
              <a:cs typeface="Arial"/>
              <a:sym typeface="Arial"/>
            </a:endParaRPr>
          </a:p>
          <a:p>
            <a:pPr marL="285750" marR="0" lvl="0" indent="-285750" algn="l" rtl="0">
              <a:lnSpc>
                <a:spcPct val="107000"/>
              </a:lnSpc>
              <a:spcBef>
                <a:spcPts val="0"/>
              </a:spcBef>
              <a:spcAft>
                <a:spcPts val="0"/>
              </a:spcAft>
              <a:buClr>
                <a:srgbClr val="3F3F3F"/>
              </a:buClr>
              <a:buSzPts val="1400"/>
              <a:buFont typeface="Arial"/>
              <a:buChar char="•"/>
            </a:pPr>
            <a:r>
              <a:rPr lang="en-US" sz="1400" b="0" i="0" u="none" strike="noStrike" cap="none">
                <a:solidFill>
                  <a:srgbClr val="000000"/>
                </a:solidFill>
                <a:latin typeface="Calibri"/>
                <a:ea typeface="Calibri"/>
                <a:cs typeface="Calibri"/>
                <a:sym typeface="Calibri"/>
              </a:rPr>
              <a:t>AQR Managed Futures Strategy HV I (QMHIX)</a:t>
            </a:r>
            <a:endParaRPr sz="1400" b="0" i="0" u="none" strike="noStrike" cap="none">
              <a:solidFill>
                <a:srgbClr val="000000"/>
              </a:solidFill>
              <a:latin typeface="Arial"/>
              <a:ea typeface="Arial"/>
              <a:cs typeface="Arial"/>
              <a:sym typeface="Arial"/>
            </a:endParaRPr>
          </a:p>
        </p:txBody>
      </p:sp>
      <p:sp>
        <p:nvSpPr>
          <p:cNvPr id="148" name="Google Shape;148;p8"/>
          <p:cNvSpPr txBox="1"/>
          <p:nvPr/>
        </p:nvSpPr>
        <p:spPr>
          <a:xfrm>
            <a:off x="3670159" y="4866340"/>
            <a:ext cx="3695700" cy="1234697"/>
          </a:xfrm>
          <a:prstGeom prst="rect">
            <a:avLst/>
          </a:prstGeom>
          <a:noFill/>
          <a:ln>
            <a:noFill/>
          </a:ln>
        </p:spPr>
        <p:txBody>
          <a:bodyPr spcFirstLastPara="1" wrap="square" lIns="91425" tIns="45700" rIns="91425" bIns="45700" anchor="t" anchorCtr="0">
            <a:spAutoFit/>
          </a:bodyPr>
          <a:lstStyle/>
          <a:p>
            <a:pPr marL="0" marR="0" lvl="0" indent="0" algn="l" rtl="0">
              <a:lnSpc>
                <a:spcPct val="107000"/>
              </a:lnSpc>
              <a:spcBef>
                <a:spcPts val="0"/>
              </a:spcBef>
              <a:spcAft>
                <a:spcPts val="0"/>
              </a:spcAft>
              <a:buClr>
                <a:srgbClr val="3F3F3F"/>
              </a:buClr>
              <a:buSzPts val="1400"/>
              <a:buFont typeface="Arial"/>
              <a:buNone/>
            </a:pPr>
            <a:r>
              <a:rPr lang="en-US" sz="1400" b="1" i="0" u="none" strike="noStrike" cap="none">
                <a:solidFill>
                  <a:srgbClr val="000000"/>
                </a:solidFill>
                <a:latin typeface="Calibri"/>
                <a:ea typeface="Calibri"/>
                <a:cs typeface="Calibri"/>
                <a:sym typeface="Calibri"/>
              </a:rPr>
              <a:t>Minimum Variance Excludes: </a:t>
            </a:r>
            <a:endParaRPr sz="1400" b="0" i="0" u="none" strike="noStrike" cap="none">
              <a:solidFill>
                <a:srgbClr val="000000"/>
              </a:solidFill>
              <a:latin typeface="Arial"/>
              <a:ea typeface="Arial"/>
              <a:cs typeface="Arial"/>
              <a:sym typeface="Arial"/>
            </a:endParaRPr>
          </a:p>
          <a:p>
            <a:pPr marL="0" marR="0" lvl="0" indent="0" algn="l" rtl="0">
              <a:lnSpc>
                <a:spcPct val="107000"/>
              </a:lnSpc>
              <a:spcBef>
                <a:spcPts val="0"/>
              </a:spcBef>
              <a:spcAft>
                <a:spcPts val="0"/>
              </a:spcAft>
              <a:buClr>
                <a:srgbClr val="3F3F3F"/>
              </a:buClr>
              <a:buSzPts val="1400"/>
              <a:buFont typeface="Arial"/>
              <a:buNone/>
            </a:pPr>
            <a:r>
              <a:rPr lang="en-US" sz="1400" b="0" i="0" u="none" strike="noStrike" cap="none">
                <a:solidFill>
                  <a:srgbClr val="000000"/>
                </a:solidFill>
                <a:latin typeface="Calibri"/>
                <a:ea typeface="Calibri"/>
                <a:cs typeface="Calibri"/>
                <a:sym typeface="Calibri"/>
              </a:rPr>
              <a:t>Bitcoin Market Price USD (ABTC)</a:t>
            </a:r>
            <a:endParaRPr sz="1400" b="0" i="0" u="none" strike="noStrike" cap="none">
              <a:solidFill>
                <a:srgbClr val="000000"/>
              </a:solidFill>
              <a:latin typeface="Arial"/>
              <a:ea typeface="Arial"/>
              <a:cs typeface="Arial"/>
              <a:sym typeface="Arial"/>
            </a:endParaRPr>
          </a:p>
          <a:p>
            <a:pPr marL="0" marR="0" lvl="0" indent="0" algn="l" rtl="0">
              <a:lnSpc>
                <a:spcPct val="107000"/>
              </a:lnSpc>
              <a:spcBef>
                <a:spcPts val="0"/>
              </a:spcBef>
              <a:spcAft>
                <a:spcPts val="0"/>
              </a:spcAft>
              <a:buClr>
                <a:srgbClr val="3F3F3F"/>
              </a:buClr>
              <a:buSzPts val="1400"/>
              <a:buFont typeface="Arial"/>
              <a:buNone/>
            </a:pPr>
            <a:r>
              <a:rPr lang="en-US" sz="1400" b="0" i="0" u="none" strike="noStrike" cap="none">
                <a:solidFill>
                  <a:srgbClr val="000000"/>
                </a:solidFill>
                <a:latin typeface="Calibri"/>
                <a:ea typeface="Calibri"/>
                <a:cs typeface="Calibri"/>
                <a:sym typeface="Calibri"/>
              </a:rPr>
              <a:t>AQR Long-Short Equity I (QLEIX)</a:t>
            </a:r>
            <a:endParaRPr sz="1400" b="0" i="0" u="none" strike="noStrike" cap="none">
              <a:solidFill>
                <a:srgbClr val="000000"/>
              </a:solidFill>
              <a:latin typeface="Arial"/>
              <a:ea typeface="Arial"/>
              <a:cs typeface="Arial"/>
              <a:sym typeface="Arial"/>
            </a:endParaRPr>
          </a:p>
          <a:p>
            <a:pPr marL="0" marR="0" lvl="0" indent="0" algn="l" rtl="0">
              <a:lnSpc>
                <a:spcPct val="107000"/>
              </a:lnSpc>
              <a:spcBef>
                <a:spcPts val="0"/>
              </a:spcBef>
              <a:spcAft>
                <a:spcPts val="0"/>
              </a:spcAft>
              <a:buClr>
                <a:srgbClr val="3F3F3F"/>
              </a:buClr>
              <a:buSzPts val="1400"/>
              <a:buFont typeface="Arial"/>
              <a:buNone/>
            </a:pPr>
            <a:r>
              <a:rPr lang="en-US" sz="1400" b="0" i="0" u="none" strike="noStrike" cap="none">
                <a:solidFill>
                  <a:srgbClr val="000000"/>
                </a:solidFill>
                <a:latin typeface="Calibri"/>
                <a:ea typeface="Calibri"/>
                <a:cs typeface="Calibri"/>
                <a:sym typeface="Calibri"/>
              </a:rPr>
              <a:t>AQR Style Premia Alternative I (QSPIX)</a:t>
            </a:r>
            <a:endParaRPr sz="1400" b="0" i="0" u="none" strike="noStrike" cap="none">
              <a:solidFill>
                <a:srgbClr val="000000"/>
              </a:solidFill>
              <a:latin typeface="Arial"/>
              <a:ea typeface="Arial"/>
              <a:cs typeface="Arial"/>
              <a:sym typeface="Arial"/>
            </a:endParaRPr>
          </a:p>
          <a:p>
            <a:pPr marL="0" marR="0" lvl="0" indent="0" algn="l" rtl="0">
              <a:lnSpc>
                <a:spcPct val="107000"/>
              </a:lnSpc>
              <a:spcBef>
                <a:spcPts val="0"/>
              </a:spcBef>
              <a:spcAft>
                <a:spcPts val="0"/>
              </a:spcAft>
              <a:buClr>
                <a:srgbClr val="3F3F3F"/>
              </a:buClr>
              <a:buSzPts val="1400"/>
              <a:buFont typeface="Arial"/>
              <a:buNone/>
            </a:pPr>
            <a:r>
              <a:rPr lang="en-US" sz="1400" b="0" i="0" u="none" strike="noStrike" cap="none">
                <a:solidFill>
                  <a:srgbClr val="000000"/>
                </a:solidFill>
                <a:latin typeface="Calibri"/>
                <a:ea typeface="Calibri"/>
                <a:cs typeface="Calibri"/>
                <a:sym typeface="Calibri"/>
              </a:rPr>
              <a:t>AQR Managed Futures Strategy HV I (QMHIX)</a:t>
            </a:r>
            <a:endParaRPr sz="1400" b="0" i="0" u="none" strike="noStrike" cap="none">
              <a:solidFill>
                <a:srgbClr val="000000"/>
              </a:solidFill>
              <a:latin typeface="Arial"/>
              <a:ea typeface="Arial"/>
              <a:cs typeface="Arial"/>
              <a:sym typeface="Arial"/>
            </a:endParaRPr>
          </a:p>
        </p:txBody>
      </p:sp>
      <p:sp>
        <p:nvSpPr>
          <p:cNvPr id="149" name="Google Shape;149;p8"/>
          <p:cNvSpPr txBox="1"/>
          <p:nvPr/>
        </p:nvSpPr>
        <p:spPr>
          <a:xfrm>
            <a:off x="234968" y="3604488"/>
            <a:ext cx="3069600" cy="954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rgbClr val="000000"/>
                </a:solidFill>
                <a:latin typeface="Calibri"/>
                <a:ea typeface="Calibri"/>
                <a:cs typeface="Calibri"/>
                <a:sym typeface="Calibri"/>
              </a:rPr>
              <a:t>Risk Parity: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Calibri"/>
                <a:ea typeface="Calibri"/>
                <a:cs typeface="Calibri"/>
                <a:sym typeface="Calibri"/>
              </a:rPr>
              <a:t>Balances risk across all assets, resulting in lower concentration and a balanced risk profile.</a:t>
            </a:r>
            <a:endParaRPr sz="1400" b="0" i="0" u="none" strike="noStrike" cap="none">
              <a:solidFill>
                <a:srgbClr val="000000"/>
              </a:solidFill>
              <a:latin typeface="Arial"/>
              <a:ea typeface="Arial"/>
              <a:cs typeface="Arial"/>
              <a:sym typeface="Arial"/>
            </a:endParaRPr>
          </a:p>
        </p:txBody>
      </p:sp>
      <p:pic>
        <p:nvPicPr>
          <p:cNvPr id="150" name="Google Shape;150;p8"/>
          <p:cNvPicPr preferRelativeResize="0"/>
          <p:nvPr/>
        </p:nvPicPr>
        <p:blipFill rotWithShape="1">
          <a:blip r:embed="rId3">
            <a:alphaModFix/>
          </a:blip>
          <a:srcRect l="12199" t="8014" r="23483" b="2743"/>
          <a:stretch/>
        </p:blipFill>
        <p:spPr>
          <a:xfrm>
            <a:off x="234968" y="1259729"/>
            <a:ext cx="2860588" cy="2344759"/>
          </a:xfrm>
          <a:prstGeom prst="rect">
            <a:avLst/>
          </a:prstGeom>
          <a:noFill/>
          <a:ln>
            <a:noFill/>
          </a:ln>
        </p:spPr>
      </p:pic>
      <p:pic>
        <p:nvPicPr>
          <p:cNvPr id="151" name="Google Shape;151;p8"/>
          <p:cNvPicPr preferRelativeResize="0"/>
          <p:nvPr/>
        </p:nvPicPr>
        <p:blipFill rotWithShape="1">
          <a:blip r:embed="rId4">
            <a:alphaModFix/>
          </a:blip>
          <a:srcRect l="8384" t="11310" r="18943" b="2722"/>
          <a:stretch/>
        </p:blipFill>
        <p:spPr>
          <a:xfrm>
            <a:off x="3565170" y="2392725"/>
            <a:ext cx="2973518" cy="2423526"/>
          </a:xfrm>
          <a:prstGeom prst="rect">
            <a:avLst/>
          </a:prstGeom>
          <a:noFill/>
          <a:ln>
            <a:noFill/>
          </a:ln>
        </p:spPr>
      </p:pic>
      <p:pic>
        <p:nvPicPr>
          <p:cNvPr id="152" name="Google Shape;152;p8"/>
          <p:cNvPicPr preferRelativeResize="0"/>
          <p:nvPr/>
        </p:nvPicPr>
        <p:blipFill rotWithShape="1">
          <a:blip r:embed="rId5">
            <a:alphaModFix/>
          </a:blip>
          <a:srcRect l="22728" t="7846" r="24136" b="6838"/>
          <a:stretch/>
        </p:blipFill>
        <p:spPr>
          <a:xfrm>
            <a:off x="7177636" y="3626011"/>
            <a:ext cx="2712160" cy="2644072"/>
          </a:xfrm>
          <a:prstGeom prst="rect">
            <a:avLst/>
          </a:prstGeom>
          <a:noFill/>
          <a:ln>
            <a:noFill/>
          </a:ln>
        </p:spPr>
      </p:pic>
      <p:pic>
        <p:nvPicPr>
          <p:cNvPr id="153" name="Google Shape;153;p8"/>
          <p:cNvPicPr preferRelativeResize="0"/>
          <p:nvPr/>
        </p:nvPicPr>
        <p:blipFill rotWithShape="1">
          <a:blip r:embed="rId5">
            <a:alphaModFix/>
          </a:blip>
          <a:srcRect l="86644" t="7846" r="4294" b="2857"/>
          <a:stretch/>
        </p:blipFill>
        <p:spPr>
          <a:xfrm>
            <a:off x="10804721" y="858679"/>
            <a:ext cx="845618" cy="5060646"/>
          </a:xfrm>
          <a:prstGeom prst="rect">
            <a:avLst/>
          </a:prstGeom>
          <a:noFill/>
          <a:ln>
            <a:noFill/>
          </a:ln>
        </p:spPr>
      </p:pic>
      <p:pic>
        <p:nvPicPr>
          <p:cNvPr id="2" name="Picture 1">
            <a:extLst>
              <a:ext uri="{FF2B5EF4-FFF2-40B4-BE49-F238E27FC236}">
                <a16:creationId xmlns:a16="http://schemas.microsoft.com/office/drawing/2014/main" id="{BEA6D77B-41A5-323B-B4F7-27069AF518B7}"/>
              </a:ext>
            </a:extLst>
          </p:cNvPr>
          <p:cNvPicPr>
            <a:picLocks noChangeAspect="1"/>
          </p:cNvPicPr>
          <p:nvPr/>
        </p:nvPicPr>
        <p:blipFill>
          <a:blip r:embed="rId6">
            <a:alphaModFix amt="20000"/>
          </a:blip>
          <a:stretch>
            <a:fillRect/>
          </a:stretch>
        </p:blipFill>
        <p:spPr>
          <a:xfrm>
            <a:off x="11583935" y="89708"/>
            <a:ext cx="562053" cy="619211"/>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57"/>
        <p:cNvGrpSpPr/>
        <p:nvPr/>
      </p:nvGrpSpPr>
      <p:grpSpPr>
        <a:xfrm>
          <a:off x="0" y="0"/>
          <a:ext cx="0" cy="0"/>
          <a:chOff x="0" y="0"/>
          <a:chExt cx="0" cy="0"/>
        </a:xfrm>
      </p:grpSpPr>
      <p:sp>
        <p:nvSpPr>
          <p:cNvPr id="158" name="Google Shape;158;p26"/>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rgbClr val="3F3F3F"/>
              </a:buClr>
              <a:buSzPts val="1800"/>
              <a:buNone/>
            </a:pPr>
            <a:r>
              <a:rPr lang="en-US" sz="4800" b="1">
                <a:latin typeface="Calibri"/>
                <a:ea typeface="Calibri"/>
                <a:cs typeface="Calibri"/>
                <a:sym typeface="Calibri"/>
              </a:rPr>
              <a:t>Recommendations</a:t>
            </a:r>
            <a:endParaRPr/>
          </a:p>
        </p:txBody>
      </p:sp>
      <p:sp>
        <p:nvSpPr>
          <p:cNvPr id="159" name="Google Shape;159;p26"/>
          <p:cNvSpPr txBox="1">
            <a:spLocks noGrp="1"/>
          </p:cNvSpPr>
          <p:nvPr>
            <p:ph type="body" idx="1"/>
          </p:nvPr>
        </p:nvSpPr>
        <p:spPr>
          <a:xfrm>
            <a:off x="1097280" y="2108201"/>
            <a:ext cx="10058400" cy="4282089"/>
          </a:xfrm>
          <a:prstGeom prst="rect">
            <a:avLst/>
          </a:prstGeom>
          <a:noFill/>
          <a:ln>
            <a:noFill/>
          </a:ln>
        </p:spPr>
        <p:txBody>
          <a:bodyPr spcFirstLastPara="1" wrap="square" lIns="0" tIns="45700" rIns="0" bIns="45700" anchor="t" anchorCtr="0">
            <a:noAutofit/>
          </a:bodyPr>
          <a:lstStyle/>
          <a:p>
            <a:pPr marL="457200" lvl="0" indent="-342900" algn="l" rtl="0">
              <a:lnSpc>
                <a:spcPct val="107000"/>
              </a:lnSpc>
              <a:spcBef>
                <a:spcPts val="0"/>
              </a:spcBef>
              <a:spcAft>
                <a:spcPts val="0"/>
              </a:spcAft>
              <a:buClr>
                <a:srgbClr val="3F3F3F"/>
              </a:buClr>
              <a:buSzPts val="1800"/>
              <a:buFont typeface="Courier New"/>
              <a:buChar char="o"/>
            </a:pPr>
            <a:r>
              <a:rPr lang="en-US" sz="2800" b="1">
                <a:latin typeface="Calibri"/>
                <a:ea typeface="Calibri"/>
                <a:cs typeface="Calibri"/>
                <a:sym typeface="Calibri"/>
              </a:rPr>
              <a:t>Risk Management</a:t>
            </a:r>
            <a:endParaRPr/>
          </a:p>
          <a:p>
            <a:pPr marL="457200" lvl="0" indent="0" algn="l" rtl="0">
              <a:lnSpc>
                <a:spcPct val="107000"/>
              </a:lnSpc>
              <a:spcBef>
                <a:spcPts val="0"/>
              </a:spcBef>
              <a:spcAft>
                <a:spcPts val="0"/>
              </a:spcAft>
              <a:buSzPts val="1800"/>
              <a:buNone/>
            </a:pPr>
            <a:r>
              <a:rPr lang="en-US" sz="2400">
                <a:latin typeface="Calibri"/>
                <a:ea typeface="Calibri"/>
                <a:cs typeface="Calibri"/>
                <a:sym typeface="Calibri"/>
              </a:rPr>
              <a:t>Focus on Risk Parity for balanced risk exposure, while Maximum Diversification can enhance potential returns.</a:t>
            </a:r>
            <a:endParaRPr sz="2400">
              <a:latin typeface="Calibri"/>
              <a:ea typeface="Calibri"/>
              <a:cs typeface="Calibri"/>
              <a:sym typeface="Calibri"/>
            </a:endParaRPr>
          </a:p>
          <a:p>
            <a:pPr marL="457200" lvl="0" indent="-457200" algn="l" rtl="0">
              <a:lnSpc>
                <a:spcPct val="107000"/>
              </a:lnSpc>
              <a:spcBef>
                <a:spcPts val="0"/>
              </a:spcBef>
              <a:spcAft>
                <a:spcPts val="0"/>
              </a:spcAft>
              <a:buClr>
                <a:srgbClr val="3F3F3F"/>
              </a:buClr>
              <a:buSzPts val="1800"/>
              <a:buFont typeface="Courier New"/>
              <a:buChar char="o"/>
            </a:pPr>
            <a:r>
              <a:rPr lang="en-US" sz="2800" b="1">
                <a:latin typeface="Calibri"/>
                <a:ea typeface="Calibri"/>
                <a:cs typeface="Calibri"/>
                <a:sym typeface="Calibri"/>
              </a:rPr>
              <a:t>Extend Data Collection</a:t>
            </a:r>
            <a:endParaRPr/>
          </a:p>
          <a:p>
            <a:pPr marL="457200" lvl="2" indent="0" algn="l" rtl="0">
              <a:lnSpc>
                <a:spcPct val="107000"/>
              </a:lnSpc>
              <a:spcBef>
                <a:spcPts val="0"/>
              </a:spcBef>
              <a:spcAft>
                <a:spcPts val="0"/>
              </a:spcAft>
              <a:buClr>
                <a:srgbClr val="3F3F3F"/>
              </a:buClr>
              <a:buSzPts val="1800"/>
              <a:buNone/>
            </a:pPr>
            <a:r>
              <a:rPr lang="en-US" sz="2400">
                <a:latin typeface="Calibri"/>
                <a:ea typeface="Calibri"/>
                <a:cs typeface="Calibri"/>
                <a:sym typeface="Calibri"/>
              </a:rPr>
              <a:t>More historical and macroeconomic data would provide robustness to capture different market cycles. </a:t>
            </a:r>
            <a:endParaRPr/>
          </a:p>
          <a:p>
            <a:pPr marL="0" lvl="0" indent="0" algn="l" rtl="0">
              <a:lnSpc>
                <a:spcPct val="107000"/>
              </a:lnSpc>
              <a:spcBef>
                <a:spcPts val="0"/>
              </a:spcBef>
              <a:spcAft>
                <a:spcPts val="0"/>
              </a:spcAft>
              <a:buClr>
                <a:srgbClr val="3F3F3F"/>
              </a:buClr>
              <a:buSzPts val="1800"/>
              <a:buFont typeface="Arial"/>
              <a:buNone/>
            </a:pPr>
            <a:endParaRPr sz="800"/>
          </a:p>
          <a:p>
            <a:pPr marL="457200" lvl="0" indent="-457200" algn="l" rtl="0">
              <a:lnSpc>
                <a:spcPct val="107000"/>
              </a:lnSpc>
              <a:spcBef>
                <a:spcPts val="0"/>
              </a:spcBef>
              <a:spcAft>
                <a:spcPts val="0"/>
              </a:spcAft>
              <a:buClr>
                <a:srgbClr val="3F3F3F"/>
              </a:buClr>
              <a:buSzPts val="1800"/>
              <a:buFont typeface="Courier New"/>
              <a:buChar char="o"/>
            </a:pPr>
            <a:r>
              <a:rPr lang="en-US" sz="2800" b="1">
                <a:latin typeface="Calibri"/>
                <a:ea typeface="Calibri"/>
                <a:cs typeface="Calibri"/>
                <a:sym typeface="Calibri"/>
              </a:rPr>
              <a:t>Machine Learning Techniques</a:t>
            </a:r>
            <a:endParaRPr/>
          </a:p>
          <a:p>
            <a:pPr marL="457200" lvl="1" indent="0" algn="l" rtl="0">
              <a:lnSpc>
                <a:spcPct val="107000"/>
              </a:lnSpc>
              <a:spcBef>
                <a:spcPts val="0"/>
              </a:spcBef>
              <a:spcAft>
                <a:spcPts val="0"/>
              </a:spcAft>
              <a:buClr>
                <a:srgbClr val="3F3F3F"/>
              </a:buClr>
              <a:buSzPts val="1800"/>
              <a:buFont typeface="Arial"/>
              <a:buNone/>
            </a:pPr>
            <a:r>
              <a:rPr lang="en-US" sz="2400">
                <a:latin typeface="Calibri"/>
                <a:ea typeface="Calibri"/>
                <a:cs typeface="Calibri"/>
                <a:sym typeface="Calibri"/>
              </a:rPr>
              <a:t>Consider clustering assets based on risk-return characteristics for a streamlined portfolio.</a:t>
            </a:r>
            <a:endParaRPr sz="2400">
              <a:latin typeface="Calibri"/>
              <a:ea typeface="Calibri"/>
              <a:cs typeface="Calibri"/>
              <a:sym typeface="Calibri"/>
            </a:endParaRPr>
          </a:p>
          <a:p>
            <a:pPr marL="457200" lvl="1" indent="0" algn="l" rtl="0">
              <a:lnSpc>
                <a:spcPct val="107000"/>
              </a:lnSpc>
              <a:spcBef>
                <a:spcPts val="0"/>
              </a:spcBef>
              <a:spcAft>
                <a:spcPts val="0"/>
              </a:spcAft>
              <a:buClr>
                <a:srgbClr val="3F3F3F"/>
              </a:buClr>
              <a:buSzPts val="1800"/>
              <a:buNone/>
            </a:pPr>
            <a:endParaRPr/>
          </a:p>
        </p:txBody>
      </p:sp>
      <p:pic>
        <p:nvPicPr>
          <p:cNvPr id="2" name="Picture 1">
            <a:extLst>
              <a:ext uri="{FF2B5EF4-FFF2-40B4-BE49-F238E27FC236}">
                <a16:creationId xmlns:a16="http://schemas.microsoft.com/office/drawing/2014/main" id="{F14643CF-1E3C-279A-E762-33F030AA5880}"/>
              </a:ext>
            </a:extLst>
          </p:cNvPr>
          <p:cNvPicPr>
            <a:picLocks noChangeAspect="1"/>
          </p:cNvPicPr>
          <p:nvPr/>
        </p:nvPicPr>
        <p:blipFill>
          <a:blip r:embed="rId3">
            <a:alphaModFix amt="20000"/>
          </a:blip>
          <a:stretch>
            <a:fillRect/>
          </a:stretch>
        </p:blipFill>
        <p:spPr>
          <a:xfrm>
            <a:off x="11478275" y="75688"/>
            <a:ext cx="647790" cy="600159"/>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63"/>
        <p:cNvGrpSpPr/>
        <p:nvPr/>
      </p:nvGrpSpPr>
      <p:grpSpPr>
        <a:xfrm>
          <a:off x="0" y="0"/>
          <a:ext cx="0" cy="0"/>
          <a:chOff x="0" y="0"/>
          <a:chExt cx="0" cy="0"/>
        </a:xfrm>
      </p:grpSpPr>
      <p:sp>
        <p:nvSpPr>
          <p:cNvPr id="164" name="Google Shape;164;p28"/>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rgbClr val="3F3F3F"/>
              </a:buClr>
              <a:buSzPts val="1800"/>
              <a:buNone/>
            </a:pPr>
            <a:r>
              <a:rPr lang="en-US" sz="4800" b="1">
                <a:latin typeface="Calibri"/>
                <a:ea typeface="Calibri"/>
                <a:cs typeface="Calibri"/>
                <a:sym typeface="Calibri"/>
              </a:rPr>
              <a:t>Conclusion</a:t>
            </a:r>
            <a:endParaRPr/>
          </a:p>
        </p:txBody>
      </p:sp>
      <p:sp>
        <p:nvSpPr>
          <p:cNvPr id="165" name="Google Shape;165;p28"/>
          <p:cNvSpPr txBox="1">
            <a:spLocks noGrp="1"/>
          </p:cNvSpPr>
          <p:nvPr>
            <p:ph type="body" idx="1"/>
          </p:nvPr>
        </p:nvSpPr>
        <p:spPr>
          <a:xfrm>
            <a:off x="1097280" y="2135254"/>
            <a:ext cx="10058400" cy="4282089"/>
          </a:xfrm>
          <a:prstGeom prst="rect">
            <a:avLst/>
          </a:prstGeom>
          <a:noFill/>
          <a:ln>
            <a:noFill/>
          </a:ln>
        </p:spPr>
        <p:txBody>
          <a:bodyPr spcFirstLastPara="1" wrap="square" lIns="0" tIns="45700" rIns="0" bIns="45700" anchor="t" anchorCtr="0">
            <a:noAutofit/>
          </a:bodyPr>
          <a:lstStyle/>
          <a:p>
            <a:pPr marL="457200" lvl="0" indent="-457200" algn="l" rtl="0">
              <a:lnSpc>
                <a:spcPct val="107000"/>
              </a:lnSpc>
              <a:spcBef>
                <a:spcPts val="0"/>
              </a:spcBef>
              <a:spcAft>
                <a:spcPts val="0"/>
              </a:spcAft>
              <a:buClr>
                <a:srgbClr val="3F3F3F"/>
              </a:buClr>
              <a:buSzPts val="1800"/>
              <a:buFont typeface="Courier New"/>
              <a:buChar char="o"/>
            </a:pPr>
            <a:r>
              <a:rPr lang="en-US" sz="2800" b="1">
                <a:latin typeface="Calibri"/>
                <a:ea typeface="Calibri"/>
                <a:cs typeface="Calibri"/>
                <a:sym typeface="Calibri"/>
              </a:rPr>
              <a:t>Balanced Approach</a:t>
            </a:r>
            <a:endParaRPr/>
          </a:p>
          <a:p>
            <a:pPr marL="457200" lvl="1" indent="0" algn="l" rtl="0">
              <a:lnSpc>
                <a:spcPct val="107000"/>
              </a:lnSpc>
              <a:spcBef>
                <a:spcPts val="0"/>
              </a:spcBef>
              <a:spcAft>
                <a:spcPts val="0"/>
              </a:spcAft>
              <a:buClr>
                <a:srgbClr val="3F3F3F"/>
              </a:buClr>
              <a:buSzPts val="1800"/>
              <a:buNone/>
            </a:pPr>
            <a:r>
              <a:rPr lang="en-US" sz="2400">
                <a:latin typeface="Calibri"/>
                <a:ea typeface="Calibri"/>
                <a:cs typeface="Calibri"/>
                <a:sym typeface="Calibri"/>
              </a:rPr>
              <a:t>Using Risk Parity with a mix of high and low-risk assets provides robust returns with controlled volatility.</a:t>
            </a:r>
            <a:endParaRPr/>
          </a:p>
          <a:p>
            <a:pPr marL="457200" lvl="0" indent="-342900" algn="l" rtl="0">
              <a:lnSpc>
                <a:spcPct val="107000"/>
              </a:lnSpc>
              <a:spcBef>
                <a:spcPts val="0"/>
              </a:spcBef>
              <a:spcAft>
                <a:spcPts val="0"/>
              </a:spcAft>
              <a:buClr>
                <a:srgbClr val="3F3F3F"/>
              </a:buClr>
              <a:buSzPts val="1800"/>
              <a:buFont typeface="Courier New"/>
              <a:buNone/>
            </a:pPr>
            <a:endParaRPr sz="2800" b="1">
              <a:latin typeface="Calibri"/>
              <a:ea typeface="Calibri"/>
              <a:cs typeface="Calibri"/>
              <a:sym typeface="Calibri"/>
            </a:endParaRPr>
          </a:p>
          <a:p>
            <a:pPr marL="457200" lvl="0" indent="-457200" algn="l" rtl="0">
              <a:lnSpc>
                <a:spcPct val="107000"/>
              </a:lnSpc>
              <a:spcBef>
                <a:spcPts val="0"/>
              </a:spcBef>
              <a:spcAft>
                <a:spcPts val="0"/>
              </a:spcAft>
              <a:buClr>
                <a:srgbClr val="3F3F3F"/>
              </a:buClr>
              <a:buSzPts val="1800"/>
              <a:buFont typeface="Courier New"/>
              <a:buChar char="o"/>
            </a:pPr>
            <a:r>
              <a:rPr lang="en-US" sz="2800" b="1">
                <a:latin typeface="Calibri"/>
                <a:ea typeface="Calibri"/>
                <a:cs typeface="Calibri"/>
                <a:sym typeface="Calibri"/>
              </a:rPr>
              <a:t>Client Alignment</a:t>
            </a:r>
            <a:endParaRPr/>
          </a:p>
          <a:p>
            <a:pPr marL="457200" lvl="1" indent="0" algn="l" rtl="0">
              <a:lnSpc>
                <a:spcPct val="107000"/>
              </a:lnSpc>
              <a:spcBef>
                <a:spcPts val="0"/>
              </a:spcBef>
              <a:spcAft>
                <a:spcPts val="0"/>
              </a:spcAft>
              <a:buClr>
                <a:srgbClr val="3F3F3F"/>
              </a:buClr>
              <a:buSzPts val="1800"/>
              <a:buNone/>
            </a:pPr>
            <a:r>
              <a:rPr lang="en-US" sz="2400">
                <a:latin typeface="Calibri"/>
                <a:ea typeface="Calibri"/>
                <a:cs typeface="Calibri"/>
                <a:sym typeface="Calibri"/>
              </a:rPr>
              <a:t>The recommended portfolio strategy aligns with client goals for moderate risk and returns exceeding 4%.</a:t>
            </a:r>
            <a:endParaRPr sz="2400"/>
          </a:p>
        </p:txBody>
      </p:sp>
      <p:pic>
        <p:nvPicPr>
          <p:cNvPr id="2" name="Picture 1">
            <a:extLst>
              <a:ext uri="{FF2B5EF4-FFF2-40B4-BE49-F238E27FC236}">
                <a16:creationId xmlns:a16="http://schemas.microsoft.com/office/drawing/2014/main" id="{0CA9A93B-9CBA-BCDF-957A-4392D558E8A3}"/>
              </a:ext>
            </a:extLst>
          </p:cNvPr>
          <p:cNvPicPr>
            <a:picLocks noChangeAspect="1"/>
          </p:cNvPicPr>
          <p:nvPr/>
        </p:nvPicPr>
        <p:blipFill>
          <a:blip r:embed="rId3">
            <a:alphaModFix amt="20000"/>
          </a:blip>
          <a:stretch>
            <a:fillRect/>
          </a:stretch>
        </p:blipFill>
        <p:spPr>
          <a:xfrm>
            <a:off x="11583935" y="89708"/>
            <a:ext cx="562053" cy="619211"/>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69"/>
        <p:cNvGrpSpPr/>
        <p:nvPr/>
      </p:nvGrpSpPr>
      <p:grpSpPr>
        <a:xfrm>
          <a:off x="0" y="0"/>
          <a:ext cx="0" cy="0"/>
          <a:chOff x="0" y="0"/>
          <a:chExt cx="0" cy="0"/>
        </a:xfrm>
      </p:grpSpPr>
      <p:sp>
        <p:nvSpPr>
          <p:cNvPr id="170" name="Google Shape;170;g30aa4fe3e27_0_35"/>
          <p:cNvSpPr txBox="1">
            <a:spLocks noGrp="1"/>
          </p:cNvSpPr>
          <p:nvPr>
            <p:ph type="title"/>
          </p:nvPr>
        </p:nvSpPr>
        <p:spPr>
          <a:xfrm>
            <a:off x="1097280" y="286603"/>
            <a:ext cx="10058400" cy="1450800"/>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rgbClr val="3F3F3F"/>
              </a:buClr>
              <a:buSzPts val="1800"/>
              <a:buNone/>
            </a:pPr>
            <a:r>
              <a:rPr lang="en-US" sz="4800" b="1">
                <a:latin typeface="Calibri"/>
                <a:ea typeface="Calibri"/>
                <a:cs typeface="Calibri"/>
                <a:sym typeface="Calibri"/>
              </a:rPr>
              <a:t>Next Steps</a:t>
            </a:r>
            <a:endParaRPr/>
          </a:p>
        </p:txBody>
      </p:sp>
      <p:sp>
        <p:nvSpPr>
          <p:cNvPr id="171" name="Google Shape;171;g30aa4fe3e27_0_35"/>
          <p:cNvSpPr txBox="1">
            <a:spLocks noGrp="1"/>
          </p:cNvSpPr>
          <p:nvPr>
            <p:ph type="body" idx="1"/>
          </p:nvPr>
        </p:nvSpPr>
        <p:spPr>
          <a:xfrm>
            <a:off x="1097280" y="2135254"/>
            <a:ext cx="10058400" cy="4282200"/>
          </a:xfrm>
          <a:prstGeom prst="rect">
            <a:avLst/>
          </a:prstGeom>
          <a:noFill/>
          <a:ln>
            <a:noFill/>
          </a:ln>
        </p:spPr>
        <p:txBody>
          <a:bodyPr spcFirstLastPara="1" wrap="square" lIns="0" tIns="45700" rIns="0" bIns="45700" anchor="t" anchorCtr="0">
            <a:noAutofit/>
          </a:bodyPr>
          <a:lstStyle/>
          <a:p>
            <a:pPr marL="457200" lvl="0" indent="-457200" algn="l" rtl="0">
              <a:lnSpc>
                <a:spcPct val="107000"/>
              </a:lnSpc>
              <a:spcBef>
                <a:spcPts val="0"/>
              </a:spcBef>
              <a:spcAft>
                <a:spcPts val="0"/>
              </a:spcAft>
              <a:buClr>
                <a:srgbClr val="3F3F3F"/>
              </a:buClr>
              <a:buSzPts val="1800"/>
              <a:buFont typeface="Courier New"/>
              <a:buChar char="o"/>
            </a:pPr>
            <a:r>
              <a:rPr lang="en-US" sz="2800">
                <a:latin typeface="Calibri"/>
                <a:ea typeface="Calibri"/>
                <a:cs typeface="Calibri"/>
                <a:sym typeface="Calibri"/>
              </a:rPr>
              <a:t>Implement the proposed Risk Parity allocation strategy.</a:t>
            </a:r>
            <a:endParaRPr/>
          </a:p>
          <a:p>
            <a:pPr marL="457200" lvl="0" indent="-342900" algn="l" rtl="0">
              <a:lnSpc>
                <a:spcPct val="107000"/>
              </a:lnSpc>
              <a:spcBef>
                <a:spcPts val="0"/>
              </a:spcBef>
              <a:spcAft>
                <a:spcPts val="0"/>
              </a:spcAft>
              <a:buClr>
                <a:srgbClr val="3F3F3F"/>
              </a:buClr>
              <a:buSzPts val="1800"/>
              <a:buFont typeface="Courier New"/>
              <a:buNone/>
            </a:pPr>
            <a:endParaRPr sz="800">
              <a:latin typeface="Calibri"/>
              <a:ea typeface="Calibri"/>
              <a:cs typeface="Calibri"/>
              <a:sym typeface="Calibri"/>
            </a:endParaRPr>
          </a:p>
          <a:p>
            <a:pPr marL="457200" lvl="0" indent="-342900" algn="l" rtl="0">
              <a:lnSpc>
                <a:spcPct val="107000"/>
              </a:lnSpc>
              <a:spcBef>
                <a:spcPts val="0"/>
              </a:spcBef>
              <a:spcAft>
                <a:spcPts val="0"/>
              </a:spcAft>
              <a:buClr>
                <a:srgbClr val="3F3F3F"/>
              </a:buClr>
              <a:buSzPts val="1800"/>
              <a:buFont typeface="Courier New"/>
              <a:buNone/>
            </a:pPr>
            <a:endParaRPr sz="800">
              <a:latin typeface="Calibri"/>
              <a:ea typeface="Calibri"/>
              <a:cs typeface="Calibri"/>
              <a:sym typeface="Calibri"/>
            </a:endParaRPr>
          </a:p>
          <a:p>
            <a:pPr marL="457200" lvl="0" indent="-457200" algn="l" rtl="0">
              <a:lnSpc>
                <a:spcPct val="107000"/>
              </a:lnSpc>
              <a:spcBef>
                <a:spcPts val="0"/>
              </a:spcBef>
              <a:spcAft>
                <a:spcPts val="0"/>
              </a:spcAft>
              <a:buClr>
                <a:srgbClr val="3F3F3F"/>
              </a:buClr>
              <a:buSzPts val="1800"/>
              <a:buFont typeface="Courier New"/>
              <a:buChar char="o"/>
            </a:pPr>
            <a:r>
              <a:rPr lang="en-US" sz="2800">
                <a:latin typeface="Calibri"/>
                <a:ea typeface="Calibri"/>
                <a:cs typeface="Calibri"/>
                <a:sym typeface="Calibri"/>
              </a:rPr>
              <a:t>Broaden the dataset and leverage advanced statistical models for better predictions.</a:t>
            </a:r>
            <a:endParaRPr/>
          </a:p>
          <a:p>
            <a:pPr marL="457200" lvl="0" indent="-342900" algn="l" rtl="0">
              <a:lnSpc>
                <a:spcPct val="107000"/>
              </a:lnSpc>
              <a:spcBef>
                <a:spcPts val="0"/>
              </a:spcBef>
              <a:spcAft>
                <a:spcPts val="0"/>
              </a:spcAft>
              <a:buClr>
                <a:srgbClr val="3F3F3F"/>
              </a:buClr>
              <a:buSzPts val="1800"/>
              <a:buFont typeface="Courier New"/>
              <a:buNone/>
            </a:pPr>
            <a:endParaRPr sz="800">
              <a:latin typeface="Calibri"/>
              <a:ea typeface="Calibri"/>
              <a:cs typeface="Calibri"/>
              <a:sym typeface="Calibri"/>
            </a:endParaRPr>
          </a:p>
          <a:p>
            <a:pPr marL="457200" lvl="0" indent="-342900" algn="l" rtl="0">
              <a:lnSpc>
                <a:spcPct val="107000"/>
              </a:lnSpc>
              <a:spcBef>
                <a:spcPts val="0"/>
              </a:spcBef>
              <a:spcAft>
                <a:spcPts val="0"/>
              </a:spcAft>
              <a:buClr>
                <a:srgbClr val="3F3F3F"/>
              </a:buClr>
              <a:buSzPts val="1800"/>
              <a:buFont typeface="Courier New"/>
              <a:buNone/>
            </a:pPr>
            <a:endParaRPr sz="800">
              <a:latin typeface="Calibri"/>
              <a:ea typeface="Calibri"/>
              <a:cs typeface="Calibri"/>
              <a:sym typeface="Calibri"/>
            </a:endParaRPr>
          </a:p>
          <a:p>
            <a:pPr marL="457200" lvl="0" indent="-457200" algn="l" rtl="0">
              <a:lnSpc>
                <a:spcPct val="107000"/>
              </a:lnSpc>
              <a:spcBef>
                <a:spcPts val="0"/>
              </a:spcBef>
              <a:spcAft>
                <a:spcPts val="0"/>
              </a:spcAft>
              <a:buClr>
                <a:srgbClr val="3F3F3F"/>
              </a:buClr>
              <a:buSzPts val="1800"/>
              <a:buFont typeface="Courier New"/>
              <a:buChar char="o"/>
            </a:pPr>
            <a:r>
              <a:rPr lang="en-US" sz="2800">
                <a:latin typeface="Calibri"/>
                <a:ea typeface="Calibri"/>
                <a:cs typeface="Calibri"/>
                <a:sym typeface="Calibri"/>
              </a:rPr>
              <a:t>Regularly review asset performance, especially under changing market conditions, to ensure ongoing alignment with client goals.</a:t>
            </a:r>
            <a:endParaRPr sz="2400"/>
          </a:p>
        </p:txBody>
      </p:sp>
      <p:pic>
        <p:nvPicPr>
          <p:cNvPr id="2" name="Picture 1">
            <a:extLst>
              <a:ext uri="{FF2B5EF4-FFF2-40B4-BE49-F238E27FC236}">
                <a16:creationId xmlns:a16="http://schemas.microsoft.com/office/drawing/2014/main" id="{AB76FA86-097E-A841-D802-B37BC0C786B8}"/>
              </a:ext>
            </a:extLst>
          </p:cNvPr>
          <p:cNvPicPr>
            <a:picLocks noChangeAspect="1"/>
          </p:cNvPicPr>
          <p:nvPr/>
        </p:nvPicPr>
        <p:blipFill>
          <a:blip r:embed="rId3">
            <a:alphaModFix amt="20000"/>
          </a:blip>
          <a:stretch>
            <a:fillRect/>
          </a:stretch>
        </p:blipFill>
        <p:spPr>
          <a:xfrm>
            <a:off x="11478275" y="75688"/>
            <a:ext cx="647790" cy="600159"/>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
          <p:cNvSpPr/>
          <p:nvPr/>
        </p:nvSpPr>
        <p:spPr>
          <a:xfrm>
            <a:off x="0" y="1"/>
            <a:ext cx="12192001" cy="6857999"/>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Libre Franklin"/>
              <a:ea typeface="Libre Franklin"/>
              <a:cs typeface="Libre Franklin"/>
              <a:sym typeface="Libre Franklin"/>
            </a:endParaRPr>
          </a:p>
        </p:txBody>
      </p:sp>
      <p:sp>
        <p:nvSpPr>
          <p:cNvPr id="66" name="Google Shape;66;p1"/>
          <p:cNvSpPr txBox="1">
            <a:spLocks noGrp="1"/>
          </p:cNvSpPr>
          <p:nvPr>
            <p:ph type="ctrTitle"/>
          </p:nvPr>
        </p:nvSpPr>
        <p:spPr>
          <a:xfrm>
            <a:off x="4809744" y="639097"/>
            <a:ext cx="7104888" cy="3686015"/>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rgbClr val="262626"/>
              </a:buClr>
              <a:buSzPts val="8000"/>
              <a:buFont typeface="Bookman Old Style"/>
              <a:buNone/>
            </a:pPr>
            <a:r>
              <a:rPr lang="en-US" sz="3600" b="1">
                <a:solidFill>
                  <a:schemeClr val="lt1"/>
                </a:solidFill>
                <a:latin typeface="Calibri"/>
                <a:ea typeface="Calibri"/>
                <a:cs typeface="Calibri"/>
                <a:sym typeface="Calibri"/>
              </a:rPr>
              <a:t>The Risky Business of Safe Investing </a:t>
            </a:r>
            <a:br>
              <a:rPr lang="en-US" sz="3600" b="1">
                <a:solidFill>
                  <a:schemeClr val="lt1"/>
                </a:solidFill>
                <a:latin typeface="Calibri"/>
                <a:ea typeface="Calibri"/>
                <a:cs typeface="Calibri"/>
                <a:sym typeface="Calibri"/>
              </a:rPr>
            </a:br>
            <a:r>
              <a:rPr lang="en-US" sz="3600" b="1">
                <a:solidFill>
                  <a:schemeClr val="lt1"/>
                </a:solidFill>
                <a:latin typeface="Calibri"/>
                <a:ea typeface="Calibri"/>
                <a:cs typeface="Calibri"/>
                <a:sym typeface="Calibri"/>
              </a:rPr>
              <a:t>Optimizing Conservative Portfolios</a:t>
            </a:r>
            <a:br>
              <a:rPr lang="en-US" sz="4800">
                <a:solidFill>
                  <a:schemeClr val="lt1"/>
                </a:solidFill>
                <a:latin typeface="Calibri"/>
                <a:ea typeface="Calibri"/>
                <a:cs typeface="Calibri"/>
                <a:sym typeface="Calibri"/>
              </a:rPr>
            </a:br>
            <a:endParaRPr sz="4800">
              <a:solidFill>
                <a:schemeClr val="lt1"/>
              </a:solidFill>
              <a:latin typeface="Calibri"/>
              <a:ea typeface="Calibri"/>
              <a:cs typeface="Calibri"/>
              <a:sym typeface="Calibri"/>
            </a:endParaRPr>
          </a:p>
        </p:txBody>
      </p:sp>
      <p:sp>
        <p:nvSpPr>
          <p:cNvPr id="67" name="Google Shape;67;p1"/>
          <p:cNvSpPr txBox="1">
            <a:spLocks noGrp="1"/>
          </p:cNvSpPr>
          <p:nvPr>
            <p:ph type="subTitle" idx="1"/>
          </p:nvPr>
        </p:nvSpPr>
        <p:spPr>
          <a:xfrm>
            <a:off x="5289753" y="4672738"/>
            <a:ext cx="6269347" cy="1710043"/>
          </a:xfrm>
          <a:prstGeom prst="rect">
            <a:avLst/>
          </a:prstGeom>
          <a:noFill/>
          <a:ln>
            <a:noFill/>
          </a:ln>
        </p:spPr>
        <p:txBody>
          <a:bodyPr spcFirstLastPara="1" wrap="square" lIns="91425" tIns="45700" rIns="91425" bIns="45700" anchor="t" anchorCtr="0">
            <a:normAutofit/>
          </a:bodyPr>
          <a:lstStyle/>
          <a:p>
            <a:pPr marL="0" lvl="0" indent="0" algn="l" rtl="0">
              <a:lnSpc>
                <a:spcPct val="110000"/>
              </a:lnSpc>
              <a:spcBef>
                <a:spcPts val="0"/>
              </a:spcBef>
              <a:spcAft>
                <a:spcPts val="0"/>
              </a:spcAft>
              <a:buSzPts val="2400"/>
              <a:buNone/>
            </a:pPr>
            <a:r>
              <a:rPr lang="en-US" sz="2400" dirty="0">
                <a:solidFill>
                  <a:schemeClr val="lt1"/>
                </a:solidFill>
                <a:latin typeface="Calibri"/>
                <a:ea typeface="Calibri"/>
                <a:cs typeface="Calibri"/>
                <a:sym typeface="Calibri"/>
              </a:rPr>
              <a:t>FA24-AAI-500 FINAL PROJECT</a:t>
            </a:r>
            <a:endParaRPr dirty="0">
              <a:solidFill>
                <a:schemeClr val="lt1"/>
              </a:solidFill>
              <a:latin typeface="Calibri"/>
              <a:ea typeface="Calibri"/>
              <a:cs typeface="Calibri"/>
              <a:sym typeface="Calibri"/>
            </a:endParaRPr>
          </a:p>
          <a:p>
            <a:pPr marL="0" lvl="0" indent="0" algn="l" rtl="0">
              <a:lnSpc>
                <a:spcPct val="110000"/>
              </a:lnSpc>
              <a:spcBef>
                <a:spcPts val="1400"/>
              </a:spcBef>
              <a:spcAft>
                <a:spcPts val="0"/>
              </a:spcAft>
              <a:buSzPts val="2100"/>
              <a:buNone/>
            </a:pPr>
            <a:r>
              <a:rPr lang="en-US" sz="2000" dirty="0">
                <a:solidFill>
                  <a:schemeClr val="lt1"/>
                </a:solidFill>
                <a:latin typeface="Calibri"/>
                <a:ea typeface="Calibri"/>
                <a:cs typeface="Calibri"/>
                <a:sym typeface="Calibri"/>
              </a:rPr>
              <a:t>PRESENTED BY 	CARRIE LITTLE	</a:t>
            </a:r>
          </a:p>
          <a:p>
            <a:pPr marL="0" lvl="0" indent="0" algn="l" rtl="0">
              <a:lnSpc>
                <a:spcPct val="110000"/>
              </a:lnSpc>
              <a:spcBef>
                <a:spcPts val="1400"/>
              </a:spcBef>
              <a:spcAft>
                <a:spcPts val="0"/>
              </a:spcAft>
              <a:buSzPts val="2100"/>
              <a:buNone/>
            </a:pPr>
            <a:r>
              <a:rPr lang="en-US" sz="2000" dirty="0">
                <a:solidFill>
                  <a:schemeClr val="lt1"/>
                </a:solidFill>
                <a:latin typeface="Calibri"/>
                <a:ea typeface="Calibri"/>
                <a:cs typeface="Calibri"/>
                <a:sym typeface="Calibri"/>
              </a:rPr>
              <a:t>	AND 	IAN LUCAS </a:t>
            </a:r>
            <a:endParaRPr sz="2000" dirty="0">
              <a:solidFill>
                <a:schemeClr val="lt1"/>
              </a:solidFill>
              <a:latin typeface="Calibri"/>
              <a:ea typeface="Calibri"/>
              <a:cs typeface="Calibri"/>
              <a:sym typeface="Calibri"/>
            </a:endParaRPr>
          </a:p>
        </p:txBody>
      </p:sp>
      <p:pic>
        <p:nvPicPr>
          <p:cNvPr id="68" name="Google Shape;68;p1" descr="A picture containing building, sitting, bench, side&#10;&#10;Description automatically generated"/>
          <p:cNvPicPr preferRelativeResize="0"/>
          <p:nvPr/>
        </p:nvPicPr>
        <p:blipFill rotWithShape="1">
          <a:blip r:embed="rId3">
            <a:alphaModFix/>
          </a:blip>
          <a:srcRect/>
          <a:stretch/>
        </p:blipFill>
        <p:spPr>
          <a:xfrm>
            <a:off x="-1" y="1"/>
            <a:ext cx="4635315" cy="6857999"/>
          </a:xfrm>
          <a:prstGeom prst="rect">
            <a:avLst/>
          </a:prstGeom>
          <a:noFill/>
          <a:ln>
            <a:noFill/>
          </a:ln>
        </p:spPr>
      </p:pic>
      <p:cxnSp>
        <p:nvCxnSpPr>
          <p:cNvPr id="69" name="Google Shape;69;p1"/>
          <p:cNvCxnSpPr/>
          <p:nvPr/>
        </p:nvCxnSpPr>
        <p:spPr>
          <a:xfrm>
            <a:off x="5427754" y="4498925"/>
            <a:ext cx="5636107" cy="0"/>
          </a:xfrm>
          <a:prstGeom prst="straightConnector1">
            <a:avLst/>
          </a:prstGeom>
          <a:noFill/>
          <a:ln w="12700" cap="flat" cmpd="sng">
            <a:solidFill>
              <a:srgbClr val="3F3F3F"/>
            </a:solidFill>
            <a:prstDash val="solid"/>
            <a:round/>
            <a:headEnd type="none" w="sm" len="sm"/>
            <a:tailEnd type="none" w="sm" len="sm"/>
          </a:ln>
        </p:spPr>
      </p:cxnSp>
      <p:pic>
        <p:nvPicPr>
          <p:cNvPr id="2" name="Picture 1">
            <a:extLst>
              <a:ext uri="{FF2B5EF4-FFF2-40B4-BE49-F238E27FC236}">
                <a16:creationId xmlns:a16="http://schemas.microsoft.com/office/drawing/2014/main" id="{AA503CC7-7CB5-8561-1F82-2AB6B549409D}"/>
              </a:ext>
            </a:extLst>
          </p:cNvPr>
          <p:cNvPicPr>
            <a:picLocks noChangeAspect="1"/>
          </p:cNvPicPr>
          <p:nvPr/>
        </p:nvPicPr>
        <p:blipFill>
          <a:blip r:embed="rId4">
            <a:alphaModFix amt="35000"/>
            <a:extLst>
              <a:ext uri="{BEBA8EAE-BF5A-486C-A8C5-ECC9F3942E4B}">
                <a14:imgProps xmlns:a14="http://schemas.microsoft.com/office/drawing/2010/main">
                  <a14:imgLayer r:embed="rId5">
                    <a14:imgEffect>
                      <a14:brightnessContrast bright="-40000" contrast="-40000"/>
                    </a14:imgEffect>
                  </a14:imgLayer>
                </a14:imgProps>
              </a:ext>
            </a:extLst>
          </a:blip>
          <a:stretch>
            <a:fillRect/>
          </a:stretch>
        </p:blipFill>
        <p:spPr>
          <a:xfrm>
            <a:off x="11583935" y="89708"/>
            <a:ext cx="562053" cy="619211"/>
          </a:xfrm>
          <a:prstGeom prst="rect">
            <a:avLst/>
          </a:prstGeom>
        </p:spPr>
      </p:pic>
      <p:pic>
        <p:nvPicPr>
          <p:cNvPr id="3" name="Picture 2">
            <a:extLst>
              <a:ext uri="{FF2B5EF4-FFF2-40B4-BE49-F238E27FC236}">
                <a16:creationId xmlns:a16="http://schemas.microsoft.com/office/drawing/2014/main" id="{BB811C8C-FD7C-7254-B96C-8925C958A036}"/>
              </a:ext>
            </a:extLst>
          </p:cNvPr>
          <p:cNvPicPr>
            <a:picLocks noChangeAspect="1"/>
          </p:cNvPicPr>
          <p:nvPr/>
        </p:nvPicPr>
        <p:blipFill>
          <a:blip r:embed="rId4">
            <a:alphaModFix amt="35000"/>
            <a:extLst>
              <a:ext uri="{BEBA8EAE-BF5A-486C-A8C5-ECC9F3942E4B}">
                <a14:imgProps xmlns:a14="http://schemas.microsoft.com/office/drawing/2010/main">
                  <a14:imgLayer r:embed="rId5">
                    <a14:imgEffect>
                      <a14:brightnessContrast bright="-40000" contrast="-40000"/>
                    </a14:imgEffect>
                  </a14:imgLayer>
                </a14:imgProps>
              </a:ext>
            </a:extLst>
          </a:blip>
          <a:stretch>
            <a:fillRect/>
          </a:stretch>
        </p:blipFill>
        <p:spPr>
          <a:xfrm>
            <a:off x="8781428" y="5296084"/>
            <a:ext cx="272484" cy="300194"/>
          </a:xfrm>
          <a:prstGeom prst="rect">
            <a:avLst/>
          </a:prstGeom>
        </p:spPr>
      </p:pic>
      <p:pic>
        <p:nvPicPr>
          <p:cNvPr id="4" name="Picture 3">
            <a:extLst>
              <a:ext uri="{FF2B5EF4-FFF2-40B4-BE49-F238E27FC236}">
                <a16:creationId xmlns:a16="http://schemas.microsoft.com/office/drawing/2014/main" id="{81878E2A-9037-0728-4F5D-5F364DC00987}"/>
              </a:ext>
            </a:extLst>
          </p:cNvPr>
          <p:cNvPicPr>
            <a:picLocks noChangeAspect="1"/>
          </p:cNvPicPr>
          <p:nvPr/>
        </p:nvPicPr>
        <p:blipFill>
          <a:blip r:embed="rId6">
            <a:alphaModFix amt="20000"/>
          </a:blip>
          <a:stretch>
            <a:fillRect/>
          </a:stretch>
        </p:blipFill>
        <p:spPr>
          <a:xfrm>
            <a:off x="8362188" y="5806565"/>
            <a:ext cx="335094" cy="310455"/>
          </a:xfrm>
          <a:prstGeom prst="rect">
            <a:avLst/>
          </a:prstGeom>
        </p:spPr>
      </p:pic>
    </p:spTree>
    <p:extLst>
      <p:ext uri="{BB962C8B-B14F-4D97-AF65-F5344CB8AC3E}">
        <p14:creationId xmlns:p14="http://schemas.microsoft.com/office/powerpoint/2010/main" val="30060616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30"/>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rgbClr val="3F3F3F"/>
              </a:buClr>
              <a:buSzPts val="1800"/>
              <a:buNone/>
            </a:pPr>
            <a:r>
              <a:rPr lang="en-US" sz="4800" b="1">
                <a:latin typeface="Calibri"/>
                <a:ea typeface="Calibri"/>
                <a:cs typeface="Calibri"/>
                <a:sym typeface="Calibri"/>
              </a:rPr>
              <a:t>Backup Slides</a:t>
            </a:r>
            <a:br>
              <a:rPr lang="en-US" sz="4800" b="1">
                <a:latin typeface="Calibri"/>
                <a:ea typeface="Calibri"/>
                <a:cs typeface="Calibri"/>
                <a:sym typeface="Calibri"/>
              </a:rPr>
            </a:br>
            <a:r>
              <a:rPr lang="en-US" sz="3600" b="1">
                <a:latin typeface="Calibri"/>
                <a:ea typeface="Calibri"/>
                <a:cs typeface="Calibri"/>
                <a:sym typeface="Calibri"/>
              </a:rPr>
              <a:t>Data Analytics and Modeling</a:t>
            </a:r>
            <a:endParaRPr/>
          </a:p>
        </p:txBody>
      </p:sp>
      <p:sp>
        <p:nvSpPr>
          <p:cNvPr id="186" name="Google Shape;186;p30"/>
          <p:cNvSpPr txBox="1">
            <a:spLocks noGrp="1"/>
          </p:cNvSpPr>
          <p:nvPr>
            <p:ph type="body" idx="1"/>
          </p:nvPr>
        </p:nvSpPr>
        <p:spPr>
          <a:xfrm>
            <a:off x="1097280" y="2108201"/>
            <a:ext cx="10058400" cy="3760891"/>
          </a:xfrm>
          <a:prstGeom prst="rect">
            <a:avLst/>
          </a:prstGeom>
          <a:noFill/>
          <a:ln>
            <a:noFill/>
          </a:ln>
        </p:spPr>
        <p:txBody>
          <a:bodyPr spcFirstLastPara="1" wrap="square" lIns="0" tIns="45700" rIns="0" bIns="45700" anchor="t" anchorCtr="0">
            <a:normAutofit/>
          </a:bodyPr>
          <a:lstStyle/>
          <a:p>
            <a:pPr marL="457200" lvl="0" indent="-457200" algn="l" rtl="0">
              <a:lnSpc>
                <a:spcPct val="107000"/>
              </a:lnSpc>
              <a:spcBef>
                <a:spcPts val="0"/>
              </a:spcBef>
              <a:spcAft>
                <a:spcPts val="0"/>
              </a:spcAft>
              <a:buClr>
                <a:srgbClr val="3F3F3F"/>
              </a:buClr>
              <a:buSzPts val="1800"/>
              <a:buFont typeface="Courier New"/>
              <a:buChar char="o"/>
            </a:pPr>
            <a:r>
              <a:rPr lang="en-US" sz="2000">
                <a:latin typeface="Calibri"/>
                <a:ea typeface="Calibri"/>
                <a:cs typeface="Calibri"/>
                <a:sym typeface="Calibri"/>
              </a:rPr>
              <a:t>Monthly Return Time Series Plots</a:t>
            </a:r>
            <a:endParaRPr/>
          </a:p>
          <a:p>
            <a:pPr marL="457200" lvl="0" indent="-457200" algn="l" rtl="0">
              <a:lnSpc>
                <a:spcPct val="107000"/>
              </a:lnSpc>
              <a:spcBef>
                <a:spcPts val="0"/>
              </a:spcBef>
              <a:spcAft>
                <a:spcPts val="0"/>
              </a:spcAft>
              <a:buClr>
                <a:srgbClr val="3F3F3F"/>
              </a:buClr>
              <a:buSzPts val="1800"/>
              <a:buFont typeface="Courier New"/>
              <a:buChar char="o"/>
            </a:pPr>
            <a:r>
              <a:rPr lang="en-US" sz="2000">
                <a:latin typeface="Calibri"/>
                <a:ea typeface="Calibri"/>
                <a:cs typeface="Calibri"/>
                <a:sym typeface="Calibri"/>
              </a:rPr>
              <a:t>Raw Return Histograms with Fitted Probability Distributions</a:t>
            </a:r>
            <a:endParaRPr/>
          </a:p>
          <a:p>
            <a:pPr marL="457200" lvl="0" indent="-457200" algn="l" rtl="0">
              <a:lnSpc>
                <a:spcPct val="107000"/>
              </a:lnSpc>
              <a:spcBef>
                <a:spcPts val="0"/>
              </a:spcBef>
              <a:spcAft>
                <a:spcPts val="0"/>
              </a:spcAft>
              <a:buClr>
                <a:srgbClr val="3F3F3F"/>
              </a:buClr>
              <a:buSzPts val="1800"/>
              <a:buFont typeface="Courier New"/>
              <a:buChar char="o"/>
            </a:pPr>
            <a:r>
              <a:rPr lang="en-US" sz="2000">
                <a:latin typeface="Calibri"/>
                <a:ea typeface="Calibri"/>
                <a:cs typeface="Calibri"/>
                <a:sym typeface="Calibri"/>
              </a:rPr>
              <a:t>QQ-Plots </a:t>
            </a:r>
            <a:endParaRPr/>
          </a:p>
          <a:p>
            <a:pPr marL="457200" lvl="0" indent="-457200" algn="l" rtl="0">
              <a:lnSpc>
                <a:spcPct val="107000"/>
              </a:lnSpc>
              <a:spcBef>
                <a:spcPts val="0"/>
              </a:spcBef>
              <a:spcAft>
                <a:spcPts val="0"/>
              </a:spcAft>
              <a:buClr>
                <a:srgbClr val="3F3F3F"/>
              </a:buClr>
              <a:buSzPts val="1800"/>
              <a:buFont typeface="Courier New"/>
              <a:buChar char="o"/>
            </a:pPr>
            <a:r>
              <a:rPr lang="en-US" sz="2000">
                <a:latin typeface="Calibri"/>
                <a:ea typeface="Calibri"/>
                <a:cs typeface="Calibri"/>
                <a:sym typeface="Calibri"/>
              </a:rPr>
              <a:t>Quantitative Goodness of Fit Tests  AIC, BIC, K-S</a:t>
            </a:r>
            <a:endParaRPr/>
          </a:p>
          <a:p>
            <a:pPr marL="457200" lvl="0" indent="-342900" algn="l" rtl="0">
              <a:lnSpc>
                <a:spcPct val="107000"/>
              </a:lnSpc>
              <a:spcBef>
                <a:spcPts val="0"/>
              </a:spcBef>
              <a:spcAft>
                <a:spcPts val="0"/>
              </a:spcAft>
              <a:buClr>
                <a:srgbClr val="3F3F3F"/>
              </a:buClr>
              <a:buSzPts val="1800"/>
              <a:buFont typeface="Courier New"/>
              <a:buNone/>
            </a:pPr>
            <a:endParaRPr sz="2000">
              <a:latin typeface="Calibri"/>
              <a:ea typeface="Calibri"/>
              <a:cs typeface="Calibri"/>
              <a:sym typeface="Calibri"/>
            </a:endParaRPr>
          </a:p>
          <a:p>
            <a:pPr marL="457200" lvl="0" indent="-342900" algn="l" rtl="0">
              <a:lnSpc>
                <a:spcPct val="107000"/>
              </a:lnSpc>
              <a:spcBef>
                <a:spcPts val="0"/>
              </a:spcBef>
              <a:spcAft>
                <a:spcPts val="0"/>
              </a:spcAft>
              <a:buClr>
                <a:srgbClr val="3F3F3F"/>
              </a:buClr>
              <a:buSzPts val="1800"/>
              <a:buFont typeface="Courier New"/>
              <a:buNone/>
            </a:pPr>
            <a:endParaRPr sz="2000">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g30aa4fe3e27_0_40"/>
          <p:cNvSpPr/>
          <p:nvPr/>
        </p:nvSpPr>
        <p:spPr>
          <a:xfrm>
            <a:off x="0" y="1"/>
            <a:ext cx="12192000" cy="68580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Libre Franklin"/>
              <a:ea typeface="Libre Franklin"/>
              <a:cs typeface="Libre Franklin"/>
              <a:sym typeface="Libre Franklin"/>
            </a:endParaRPr>
          </a:p>
        </p:txBody>
      </p:sp>
      <p:sp>
        <p:nvSpPr>
          <p:cNvPr id="177" name="Google Shape;177;g30aa4fe3e27_0_40"/>
          <p:cNvSpPr txBox="1">
            <a:spLocks noGrp="1"/>
          </p:cNvSpPr>
          <p:nvPr>
            <p:ph type="ctrTitle"/>
          </p:nvPr>
        </p:nvSpPr>
        <p:spPr>
          <a:xfrm>
            <a:off x="4809744" y="639097"/>
            <a:ext cx="7104900" cy="3686100"/>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rgbClr val="262626"/>
              </a:buClr>
              <a:buSzPts val="8000"/>
              <a:buFont typeface="Bookman Old Style"/>
              <a:buNone/>
            </a:pPr>
            <a:r>
              <a:rPr lang="en-US" sz="3600" b="1">
                <a:solidFill>
                  <a:schemeClr val="lt1"/>
                </a:solidFill>
                <a:latin typeface="Calibri"/>
                <a:ea typeface="Calibri"/>
                <a:cs typeface="Calibri"/>
                <a:sym typeface="Calibri"/>
              </a:rPr>
              <a:t>The Risky Business of Safe Investing </a:t>
            </a:r>
            <a:br>
              <a:rPr lang="en-US" sz="3600" b="1">
                <a:solidFill>
                  <a:schemeClr val="lt1"/>
                </a:solidFill>
                <a:latin typeface="Calibri"/>
                <a:ea typeface="Calibri"/>
                <a:cs typeface="Calibri"/>
                <a:sym typeface="Calibri"/>
              </a:rPr>
            </a:br>
            <a:r>
              <a:rPr lang="en-US" sz="3600" b="1">
                <a:solidFill>
                  <a:schemeClr val="lt1"/>
                </a:solidFill>
                <a:latin typeface="Calibri"/>
                <a:ea typeface="Calibri"/>
                <a:cs typeface="Calibri"/>
                <a:sym typeface="Calibri"/>
              </a:rPr>
              <a:t>Optimizing Conservative Portfolios</a:t>
            </a:r>
            <a:br>
              <a:rPr lang="en-US" sz="4800">
                <a:solidFill>
                  <a:schemeClr val="lt1"/>
                </a:solidFill>
                <a:latin typeface="Calibri"/>
                <a:ea typeface="Calibri"/>
                <a:cs typeface="Calibri"/>
                <a:sym typeface="Calibri"/>
              </a:rPr>
            </a:br>
            <a:endParaRPr sz="4800">
              <a:solidFill>
                <a:schemeClr val="lt1"/>
              </a:solidFill>
              <a:latin typeface="Calibri"/>
              <a:ea typeface="Calibri"/>
              <a:cs typeface="Calibri"/>
              <a:sym typeface="Calibri"/>
            </a:endParaRPr>
          </a:p>
        </p:txBody>
      </p:sp>
      <p:sp>
        <p:nvSpPr>
          <p:cNvPr id="178" name="Google Shape;178;g30aa4fe3e27_0_40"/>
          <p:cNvSpPr txBox="1">
            <a:spLocks noGrp="1"/>
          </p:cNvSpPr>
          <p:nvPr>
            <p:ph type="subTitle" idx="1"/>
          </p:nvPr>
        </p:nvSpPr>
        <p:spPr>
          <a:xfrm>
            <a:off x="5289753" y="4672739"/>
            <a:ext cx="6269400" cy="1021500"/>
          </a:xfrm>
          <a:prstGeom prst="rect">
            <a:avLst/>
          </a:prstGeom>
          <a:noFill/>
          <a:ln>
            <a:noFill/>
          </a:ln>
        </p:spPr>
        <p:txBody>
          <a:bodyPr spcFirstLastPara="1" wrap="square" lIns="91425" tIns="45700" rIns="91425" bIns="45700" anchor="t" anchorCtr="0">
            <a:normAutofit lnSpcReduction="10000"/>
          </a:bodyPr>
          <a:lstStyle/>
          <a:p>
            <a:pPr marL="0" lvl="0" indent="0" algn="l" rtl="0">
              <a:lnSpc>
                <a:spcPct val="110000"/>
              </a:lnSpc>
              <a:spcBef>
                <a:spcPts val="0"/>
              </a:spcBef>
              <a:spcAft>
                <a:spcPts val="0"/>
              </a:spcAft>
              <a:buSzPts val="2400"/>
              <a:buNone/>
            </a:pPr>
            <a:r>
              <a:rPr lang="en-US" sz="2400">
                <a:solidFill>
                  <a:schemeClr val="lt1"/>
                </a:solidFill>
                <a:latin typeface="Calibri"/>
                <a:ea typeface="Calibri"/>
                <a:cs typeface="Calibri"/>
                <a:sym typeface="Calibri"/>
              </a:rPr>
              <a:t>FA24-AAI-500 FINAL PROJECT</a:t>
            </a:r>
            <a:endParaRPr>
              <a:solidFill>
                <a:schemeClr val="lt1"/>
              </a:solidFill>
              <a:latin typeface="Calibri"/>
              <a:ea typeface="Calibri"/>
              <a:cs typeface="Calibri"/>
              <a:sym typeface="Calibri"/>
            </a:endParaRPr>
          </a:p>
          <a:p>
            <a:pPr marL="0" lvl="0" indent="0" algn="l" rtl="0">
              <a:lnSpc>
                <a:spcPct val="110000"/>
              </a:lnSpc>
              <a:spcBef>
                <a:spcPts val="1400"/>
              </a:spcBef>
              <a:spcAft>
                <a:spcPts val="0"/>
              </a:spcAft>
              <a:buSzPts val="2100"/>
              <a:buNone/>
            </a:pPr>
            <a:r>
              <a:rPr lang="en-US" sz="2100">
                <a:solidFill>
                  <a:schemeClr val="lt1"/>
                </a:solidFill>
                <a:latin typeface="Calibri"/>
                <a:ea typeface="Calibri"/>
                <a:cs typeface="Calibri"/>
                <a:sym typeface="Calibri"/>
              </a:rPr>
              <a:t>PRESENTED BY CARRIE LITTLE AND IAN LUCAS </a:t>
            </a:r>
            <a:endParaRPr>
              <a:solidFill>
                <a:schemeClr val="lt1"/>
              </a:solidFill>
              <a:latin typeface="Calibri"/>
              <a:ea typeface="Calibri"/>
              <a:cs typeface="Calibri"/>
              <a:sym typeface="Calibri"/>
            </a:endParaRPr>
          </a:p>
        </p:txBody>
      </p:sp>
      <p:pic>
        <p:nvPicPr>
          <p:cNvPr id="179" name="Google Shape;179;g30aa4fe3e27_0_40" descr="A picture containing building, sitting, bench, side&#10;&#10;Description automatically generated"/>
          <p:cNvPicPr preferRelativeResize="0"/>
          <p:nvPr/>
        </p:nvPicPr>
        <p:blipFill rotWithShape="1">
          <a:blip r:embed="rId3">
            <a:alphaModFix/>
          </a:blip>
          <a:srcRect/>
          <a:stretch/>
        </p:blipFill>
        <p:spPr>
          <a:xfrm>
            <a:off x="-1" y="1"/>
            <a:ext cx="4635315" cy="6858002"/>
          </a:xfrm>
          <a:prstGeom prst="rect">
            <a:avLst/>
          </a:prstGeom>
          <a:noFill/>
          <a:ln>
            <a:noFill/>
          </a:ln>
        </p:spPr>
      </p:pic>
      <p:cxnSp>
        <p:nvCxnSpPr>
          <p:cNvPr id="180" name="Google Shape;180;g30aa4fe3e27_0_40"/>
          <p:cNvCxnSpPr/>
          <p:nvPr/>
        </p:nvCxnSpPr>
        <p:spPr>
          <a:xfrm>
            <a:off x="5427754" y="4498925"/>
            <a:ext cx="5636100" cy="0"/>
          </a:xfrm>
          <a:prstGeom prst="straightConnector1">
            <a:avLst/>
          </a:prstGeom>
          <a:noFill/>
          <a:ln w="12700" cap="flat" cmpd="sng">
            <a:solidFill>
              <a:srgbClr val="3F3F3F"/>
            </a:solidFill>
            <a:prstDash val="solid"/>
            <a:round/>
            <a:headEnd type="none" w="sm" len="sm"/>
            <a:tailEnd type="none" w="sm" len="sm"/>
          </a:ln>
        </p:spPr>
      </p:cxnSp>
      <p:pic>
        <p:nvPicPr>
          <p:cNvPr id="2" name="Picture 1">
            <a:extLst>
              <a:ext uri="{FF2B5EF4-FFF2-40B4-BE49-F238E27FC236}">
                <a16:creationId xmlns:a16="http://schemas.microsoft.com/office/drawing/2014/main" id="{440DF6BD-5AFA-069D-276B-7CF065F7216E}"/>
              </a:ext>
            </a:extLst>
          </p:cNvPr>
          <p:cNvPicPr>
            <a:picLocks noChangeAspect="1"/>
          </p:cNvPicPr>
          <p:nvPr/>
        </p:nvPicPr>
        <p:blipFill>
          <a:blip r:embed="rId4">
            <a:alphaModFix amt="35000"/>
            <a:extLst>
              <a:ext uri="{BEBA8EAE-BF5A-486C-A8C5-ECC9F3942E4B}">
                <a14:imgProps xmlns:a14="http://schemas.microsoft.com/office/drawing/2010/main">
                  <a14:imgLayer r:embed="rId5">
                    <a14:imgEffect>
                      <a14:sharpenSoften amount="-50000"/>
                    </a14:imgEffect>
                    <a14:imgEffect>
                      <a14:saturation sat="300000"/>
                    </a14:imgEffect>
                    <a14:imgEffect>
                      <a14:brightnessContrast bright="-40000" contrast="-40000"/>
                    </a14:imgEffect>
                  </a14:imgLayer>
                </a14:imgProps>
              </a:ext>
            </a:extLst>
          </a:blip>
          <a:stretch>
            <a:fillRect/>
          </a:stretch>
        </p:blipFill>
        <p:spPr>
          <a:xfrm>
            <a:off x="11583935" y="89708"/>
            <a:ext cx="562053" cy="619211"/>
          </a:xfrm>
          <a:prstGeom prst="rect">
            <a:avLst/>
          </a:prstGeom>
        </p:spPr>
      </p:pic>
    </p:spTree>
    <p:extLst>
      <p:ext uri="{BB962C8B-B14F-4D97-AF65-F5344CB8AC3E}">
        <p14:creationId xmlns:p14="http://schemas.microsoft.com/office/powerpoint/2010/main" val="40228179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90"/>
        <p:cNvGrpSpPr/>
        <p:nvPr/>
      </p:nvGrpSpPr>
      <p:grpSpPr>
        <a:xfrm>
          <a:off x="0" y="0"/>
          <a:ext cx="0" cy="0"/>
          <a:chOff x="0" y="0"/>
          <a:chExt cx="0" cy="0"/>
        </a:xfrm>
      </p:grpSpPr>
      <p:sp>
        <p:nvSpPr>
          <p:cNvPr id="191" name="Google Shape;191;p31"/>
          <p:cNvSpPr txBox="1"/>
          <p:nvPr/>
        </p:nvSpPr>
        <p:spPr>
          <a:xfrm>
            <a:off x="445008" y="192024"/>
            <a:ext cx="11301984" cy="676656"/>
          </a:xfrm>
          <a:prstGeom prst="rect">
            <a:avLst/>
          </a:prstGeom>
          <a:noFill/>
          <a:ln>
            <a:noFill/>
          </a:ln>
        </p:spPr>
        <p:txBody>
          <a:bodyPr spcFirstLastPara="1" wrap="square" lIns="91425" tIns="45700" rIns="91425" bIns="45700" anchor="t" anchorCtr="0">
            <a:norm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a:solidFill>
                  <a:srgbClr val="000000"/>
                </a:solidFill>
                <a:latin typeface="Calibri"/>
                <a:ea typeface="Calibri"/>
                <a:cs typeface="Calibri"/>
                <a:sym typeface="Calibri"/>
              </a:rPr>
              <a:t>Monthly Return Time Series Plots                                       </a:t>
            </a:r>
            <a:r>
              <a:rPr lang="en-US" sz="3200" b="0" i="0" u="none" strike="noStrike" cap="none">
                <a:solidFill>
                  <a:srgbClr val="000000"/>
                </a:solidFill>
                <a:latin typeface="Calibri"/>
                <a:ea typeface="Calibri"/>
                <a:cs typeface="Calibri"/>
                <a:sym typeface="Calibri"/>
              </a:rPr>
              <a:t>page 1 of 3</a:t>
            </a:r>
            <a:endParaRPr sz="3200" b="0" i="0" u="none" strike="noStrike" cap="none">
              <a:solidFill>
                <a:srgbClr val="000000"/>
              </a:solidFill>
              <a:latin typeface="Calibri"/>
              <a:ea typeface="Calibri"/>
              <a:cs typeface="Calibri"/>
              <a:sym typeface="Calibri"/>
            </a:endParaRPr>
          </a:p>
        </p:txBody>
      </p:sp>
      <p:pic>
        <p:nvPicPr>
          <p:cNvPr id="192" name="Google Shape;192;p31" descr="A graph of blue lines&#10;&#10;Description automatically generated with medium confidence"/>
          <p:cNvPicPr preferRelativeResize="0"/>
          <p:nvPr/>
        </p:nvPicPr>
        <p:blipFill rotWithShape="1">
          <a:blip r:embed="rId3">
            <a:alphaModFix/>
          </a:blip>
          <a:srcRect/>
          <a:stretch/>
        </p:blipFill>
        <p:spPr>
          <a:xfrm>
            <a:off x="1005526" y="868680"/>
            <a:ext cx="10180948" cy="54864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96"/>
        <p:cNvGrpSpPr/>
        <p:nvPr/>
      </p:nvGrpSpPr>
      <p:grpSpPr>
        <a:xfrm>
          <a:off x="0" y="0"/>
          <a:ext cx="0" cy="0"/>
          <a:chOff x="0" y="0"/>
          <a:chExt cx="0" cy="0"/>
        </a:xfrm>
      </p:grpSpPr>
      <p:sp>
        <p:nvSpPr>
          <p:cNvPr id="197" name="Google Shape;197;p32"/>
          <p:cNvSpPr txBox="1"/>
          <p:nvPr/>
        </p:nvSpPr>
        <p:spPr>
          <a:xfrm>
            <a:off x="445008" y="192024"/>
            <a:ext cx="11301984" cy="676656"/>
          </a:xfrm>
          <a:prstGeom prst="rect">
            <a:avLst/>
          </a:prstGeom>
          <a:noFill/>
          <a:ln>
            <a:noFill/>
          </a:ln>
        </p:spPr>
        <p:txBody>
          <a:bodyPr spcFirstLastPara="1" wrap="square" lIns="91425" tIns="45700" rIns="91425" bIns="45700" anchor="t" anchorCtr="0">
            <a:norm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a:solidFill>
                  <a:srgbClr val="000000"/>
                </a:solidFill>
                <a:latin typeface="Calibri"/>
                <a:ea typeface="Calibri"/>
                <a:cs typeface="Calibri"/>
                <a:sym typeface="Calibri"/>
              </a:rPr>
              <a:t>Monthly Return Time Series Plots                                       </a:t>
            </a:r>
            <a:r>
              <a:rPr lang="en-US" sz="3200" b="0" i="0" u="none" strike="noStrike" cap="none">
                <a:solidFill>
                  <a:srgbClr val="000000"/>
                </a:solidFill>
                <a:latin typeface="Calibri"/>
                <a:ea typeface="Calibri"/>
                <a:cs typeface="Calibri"/>
                <a:sym typeface="Calibri"/>
              </a:rPr>
              <a:t>page 2 of 3</a:t>
            </a:r>
            <a:endParaRPr sz="3200" b="0" i="0" u="none" strike="noStrike" cap="none">
              <a:solidFill>
                <a:srgbClr val="000000"/>
              </a:solidFill>
              <a:latin typeface="Calibri"/>
              <a:ea typeface="Calibri"/>
              <a:cs typeface="Calibri"/>
              <a:sym typeface="Calibri"/>
            </a:endParaRPr>
          </a:p>
        </p:txBody>
      </p:sp>
      <p:pic>
        <p:nvPicPr>
          <p:cNvPr id="198" name="Google Shape;198;p32" descr="A screenshot of a graph&#10;&#10;Description automatically generated"/>
          <p:cNvPicPr preferRelativeResize="0"/>
          <p:nvPr/>
        </p:nvPicPr>
        <p:blipFill rotWithShape="1">
          <a:blip r:embed="rId3">
            <a:alphaModFix/>
          </a:blip>
          <a:srcRect b="33628"/>
          <a:stretch/>
        </p:blipFill>
        <p:spPr>
          <a:xfrm>
            <a:off x="946827" y="868680"/>
            <a:ext cx="10298345" cy="54864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02"/>
        <p:cNvGrpSpPr/>
        <p:nvPr/>
      </p:nvGrpSpPr>
      <p:grpSpPr>
        <a:xfrm>
          <a:off x="0" y="0"/>
          <a:ext cx="0" cy="0"/>
          <a:chOff x="0" y="0"/>
          <a:chExt cx="0" cy="0"/>
        </a:xfrm>
      </p:grpSpPr>
      <p:sp>
        <p:nvSpPr>
          <p:cNvPr id="203" name="Google Shape;203;p33"/>
          <p:cNvSpPr txBox="1"/>
          <p:nvPr/>
        </p:nvSpPr>
        <p:spPr>
          <a:xfrm>
            <a:off x="445008" y="192024"/>
            <a:ext cx="11301984" cy="676656"/>
          </a:xfrm>
          <a:prstGeom prst="rect">
            <a:avLst/>
          </a:prstGeom>
          <a:noFill/>
          <a:ln>
            <a:noFill/>
          </a:ln>
        </p:spPr>
        <p:txBody>
          <a:bodyPr spcFirstLastPara="1" wrap="square" lIns="91425" tIns="45700" rIns="91425" bIns="45700" anchor="t" anchorCtr="0">
            <a:norm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a:solidFill>
                  <a:srgbClr val="000000"/>
                </a:solidFill>
                <a:latin typeface="Calibri"/>
                <a:ea typeface="Calibri"/>
                <a:cs typeface="Calibri"/>
                <a:sym typeface="Calibri"/>
              </a:rPr>
              <a:t>Monthly Return Time Series Plots                                       </a:t>
            </a:r>
            <a:r>
              <a:rPr lang="en-US" sz="3200" b="0" i="0" u="none" strike="noStrike" cap="none">
                <a:solidFill>
                  <a:srgbClr val="000000"/>
                </a:solidFill>
                <a:latin typeface="Calibri"/>
                <a:ea typeface="Calibri"/>
                <a:cs typeface="Calibri"/>
                <a:sym typeface="Calibri"/>
              </a:rPr>
              <a:t>page 3 of 3</a:t>
            </a:r>
            <a:endParaRPr sz="3200" b="0" i="0" u="none" strike="noStrike" cap="none">
              <a:solidFill>
                <a:srgbClr val="000000"/>
              </a:solidFill>
              <a:latin typeface="Calibri"/>
              <a:ea typeface="Calibri"/>
              <a:cs typeface="Calibri"/>
              <a:sym typeface="Calibri"/>
            </a:endParaRPr>
          </a:p>
        </p:txBody>
      </p:sp>
      <p:pic>
        <p:nvPicPr>
          <p:cNvPr id="204" name="Google Shape;204;p33" descr="A screenshot of a graph&#10;&#10;Description automatically generated"/>
          <p:cNvPicPr preferRelativeResize="0"/>
          <p:nvPr/>
        </p:nvPicPr>
        <p:blipFill rotWithShape="1">
          <a:blip r:embed="rId3">
            <a:alphaModFix/>
          </a:blip>
          <a:srcRect t="65972"/>
          <a:stretch/>
        </p:blipFill>
        <p:spPr>
          <a:xfrm>
            <a:off x="1074220" y="868680"/>
            <a:ext cx="10043560" cy="27432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08"/>
        <p:cNvGrpSpPr/>
        <p:nvPr/>
      </p:nvGrpSpPr>
      <p:grpSpPr>
        <a:xfrm>
          <a:off x="0" y="0"/>
          <a:ext cx="0" cy="0"/>
          <a:chOff x="0" y="0"/>
          <a:chExt cx="0" cy="0"/>
        </a:xfrm>
      </p:grpSpPr>
      <p:sp>
        <p:nvSpPr>
          <p:cNvPr id="209" name="Google Shape;209;p34"/>
          <p:cNvSpPr txBox="1"/>
          <p:nvPr/>
        </p:nvSpPr>
        <p:spPr>
          <a:xfrm>
            <a:off x="445008" y="192024"/>
            <a:ext cx="11301984" cy="1560576"/>
          </a:xfrm>
          <a:prstGeom prst="rect">
            <a:avLst/>
          </a:prstGeom>
          <a:noFill/>
          <a:ln>
            <a:noFill/>
          </a:ln>
        </p:spPr>
        <p:txBody>
          <a:bodyPr spcFirstLastPara="1" wrap="square" lIns="91425" tIns="45700" rIns="91425" bIns="45700" anchor="t" anchorCtr="0">
            <a:normAutofit fontScale="92500" lnSpcReduction="20000"/>
          </a:bodyPr>
          <a:lstStyle/>
          <a:p>
            <a:pPr marL="0" marR="0" lvl="0" indent="0" algn="l" rtl="0">
              <a:lnSpc>
                <a:spcPct val="100000"/>
              </a:lnSpc>
              <a:spcBef>
                <a:spcPts val="0"/>
              </a:spcBef>
              <a:spcAft>
                <a:spcPts val="0"/>
              </a:spcAft>
              <a:buClr>
                <a:srgbClr val="000000"/>
              </a:buClr>
              <a:buSzPct val="100000"/>
              <a:buFont typeface="Arial"/>
              <a:buNone/>
            </a:pPr>
            <a:r>
              <a:rPr lang="en-US" sz="4100" b="1" i="0" u="none" strike="noStrike" cap="none">
                <a:solidFill>
                  <a:srgbClr val="000000"/>
                </a:solidFill>
                <a:latin typeface="Helvetica Neue"/>
                <a:ea typeface="Helvetica Neue"/>
                <a:cs typeface="Helvetica Neue"/>
                <a:sym typeface="Helvetica Neue"/>
              </a:rPr>
              <a:t>Raw Return Histograms                            </a:t>
            </a:r>
            <a:r>
              <a:rPr lang="en-US" sz="3500" b="0" i="0" u="none" strike="noStrike" cap="none">
                <a:solidFill>
                  <a:srgbClr val="000000"/>
                </a:solidFill>
                <a:latin typeface="Calibri"/>
                <a:ea typeface="Calibri"/>
                <a:cs typeface="Calibri"/>
                <a:sym typeface="Calibri"/>
              </a:rPr>
              <a:t>page 1 of 4</a:t>
            </a:r>
            <a:endParaRPr sz="35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ct val="100000"/>
              <a:buFont typeface="Arial"/>
              <a:buNone/>
            </a:pPr>
            <a:r>
              <a:rPr lang="en-US" sz="3500" b="1" i="0" u="none" strike="noStrike" cap="none">
                <a:solidFill>
                  <a:srgbClr val="000000"/>
                </a:solidFill>
                <a:latin typeface="Helvetica Neue"/>
                <a:ea typeface="Helvetica Neue"/>
                <a:cs typeface="Helvetica Neue"/>
                <a:sym typeface="Helvetica Neue"/>
              </a:rPr>
              <a:t>with Fitted Probability Distributions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ct val="100000"/>
              <a:buFont typeface="Arial"/>
              <a:buNone/>
            </a:pPr>
            <a:endParaRPr sz="2600" b="0" i="0" u="none" strike="noStrike" cap="none">
              <a:solidFill>
                <a:srgbClr val="000000"/>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000000"/>
              </a:buClr>
              <a:buSzPct val="100000"/>
              <a:buFont typeface="Arial"/>
              <a:buNone/>
            </a:pPr>
            <a:r>
              <a:rPr lang="en-US" sz="2600" b="0" i="0" u="none" strike="noStrike" cap="none">
                <a:solidFill>
                  <a:srgbClr val="000000"/>
                </a:solidFill>
                <a:latin typeface="Helvetica Neue"/>
                <a:ea typeface="Helvetica Neue"/>
                <a:cs typeface="Helvetica Neue"/>
                <a:sym typeface="Helvetica Neue"/>
              </a:rPr>
              <a:t>T, Cauchy, and Normal distributions</a:t>
            </a:r>
            <a:endParaRPr sz="3500" b="0" i="0" u="none" strike="noStrike" cap="none">
              <a:solidFill>
                <a:srgbClr val="000000"/>
              </a:solidFill>
              <a:latin typeface="Calibri"/>
              <a:ea typeface="Calibri"/>
              <a:cs typeface="Calibri"/>
              <a:sym typeface="Calibri"/>
            </a:endParaRPr>
          </a:p>
        </p:txBody>
      </p:sp>
      <p:pic>
        <p:nvPicPr>
          <p:cNvPr id="210" name="Google Shape;210;p34" descr="A group of graphs with different colored lines&#10;&#10;Description automatically generated"/>
          <p:cNvPicPr preferRelativeResize="0"/>
          <p:nvPr/>
        </p:nvPicPr>
        <p:blipFill rotWithShape="1">
          <a:blip r:embed="rId3">
            <a:alphaModFix/>
          </a:blip>
          <a:srcRect b="49637"/>
          <a:stretch/>
        </p:blipFill>
        <p:spPr>
          <a:xfrm>
            <a:off x="445008" y="2019300"/>
            <a:ext cx="11295742" cy="38862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14"/>
        <p:cNvGrpSpPr/>
        <p:nvPr/>
      </p:nvGrpSpPr>
      <p:grpSpPr>
        <a:xfrm>
          <a:off x="0" y="0"/>
          <a:ext cx="0" cy="0"/>
          <a:chOff x="0" y="0"/>
          <a:chExt cx="0" cy="0"/>
        </a:xfrm>
      </p:grpSpPr>
      <p:sp>
        <p:nvSpPr>
          <p:cNvPr id="215" name="Google Shape;215;p35"/>
          <p:cNvSpPr txBox="1"/>
          <p:nvPr/>
        </p:nvSpPr>
        <p:spPr>
          <a:xfrm>
            <a:off x="445008" y="192024"/>
            <a:ext cx="11301984" cy="1560576"/>
          </a:xfrm>
          <a:prstGeom prst="rect">
            <a:avLst/>
          </a:prstGeom>
          <a:noFill/>
          <a:ln>
            <a:noFill/>
          </a:ln>
        </p:spPr>
        <p:txBody>
          <a:bodyPr spcFirstLastPara="1" wrap="square" lIns="91425" tIns="45700" rIns="91425" bIns="45700" anchor="t" anchorCtr="0">
            <a:normAutofit fontScale="77500" lnSpcReduction="20000"/>
          </a:bodyPr>
          <a:lstStyle/>
          <a:p>
            <a:pPr marL="0" marR="0" lvl="0" indent="0" algn="l" rtl="0">
              <a:lnSpc>
                <a:spcPct val="100000"/>
              </a:lnSpc>
              <a:spcBef>
                <a:spcPts val="0"/>
              </a:spcBef>
              <a:spcAft>
                <a:spcPts val="0"/>
              </a:spcAft>
              <a:buClr>
                <a:srgbClr val="000000"/>
              </a:buClr>
              <a:buSzPct val="100000"/>
              <a:buFont typeface="Arial"/>
              <a:buNone/>
            </a:pPr>
            <a:r>
              <a:rPr lang="en-US" sz="4100" b="1" i="0" u="none" strike="noStrike" cap="none">
                <a:solidFill>
                  <a:srgbClr val="000000"/>
                </a:solidFill>
                <a:latin typeface="Helvetica Neue"/>
                <a:ea typeface="Helvetica Neue"/>
                <a:cs typeface="Helvetica Neue"/>
                <a:sym typeface="Helvetica Neue"/>
              </a:rPr>
              <a:t>Raw Return Histograms                                            </a:t>
            </a:r>
            <a:r>
              <a:rPr lang="en-US" sz="3500" b="0" i="0" u="none" strike="noStrike" cap="none">
                <a:solidFill>
                  <a:srgbClr val="000000"/>
                </a:solidFill>
                <a:latin typeface="Calibri"/>
                <a:ea typeface="Calibri"/>
                <a:cs typeface="Calibri"/>
                <a:sym typeface="Calibri"/>
              </a:rPr>
              <a:t>page 2 of 4</a:t>
            </a:r>
            <a:endParaRPr sz="35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ct val="100000"/>
              <a:buFont typeface="Arial"/>
              <a:buNone/>
            </a:pPr>
            <a:r>
              <a:rPr lang="en-US" sz="3500" b="1" i="0" u="none" strike="noStrike" cap="none">
                <a:solidFill>
                  <a:srgbClr val="000000"/>
                </a:solidFill>
                <a:latin typeface="Helvetica Neue"/>
                <a:ea typeface="Helvetica Neue"/>
                <a:cs typeface="Helvetica Neue"/>
                <a:sym typeface="Helvetica Neue"/>
              </a:rPr>
              <a:t>with Fitted Probability Distributions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ct val="100000"/>
              <a:buFont typeface="Arial"/>
              <a:buNone/>
            </a:pPr>
            <a:endParaRPr sz="3600" b="0" i="0" u="none" strike="noStrike" cap="none">
              <a:solidFill>
                <a:srgbClr val="000000"/>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000000"/>
              </a:buClr>
              <a:buSzPct val="100000"/>
              <a:buFont typeface="Arial"/>
              <a:buNone/>
            </a:pPr>
            <a:r>
              <a:rPr lang="en-US" sz="3600" b="0" i="0" u="none" strike="noStrike" cap="none">
                <a:solidFill>
                  <a:srgbClr val="000000"/>
                </a:solidFill>
                <a:latin typeface="Helvetica Neue"/>
                <a:ea typeface="Helvetica Neue"/>
                <a:cs typeface="Helvetica Neue"/>
                <a:sym typeface="Helvetica Neue"/>
              </a:rPr>
              <a:t>T, Cauchy, and Normal distributions</a:t>
            </a:r>
            <a:endParaRPr sz="36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ct val="100000"/>
              <a:buFont typeface="Arial"/>
              <a:buNone/>
            </a:pPr>
            <a:endParaRPr sz="3500" b="0" i="0" u="none" strike="noStrike" cap="none">
              <a:solidFill>
                <a:srgbClr val="000000"/>
              </a:solidFill>
              <a:latin typeface="Calibri"/>
              <a:ea typeface="Calibri"/>
              <a:cs typeface="Calibri"/>
              <a:sym typeface="Calibri"/>
            </a:endParaRPr>
          </a:p>
        </p:txBody>
      </p:sp>
      <p:pic>
        <p:nvPicPr>
          <p:cNvPr id="216" name="Google Shape;216;p35" descr="A group of graphs with different colored lines&#10;&#10;Description automatically generated"/>
          <p:cNvPicPr preferRelativeResize="0"/>
          <p:nvPr/>
        </p:nvPicPr>
        <p:blipFill rotWithShape="1">
          <a:blip r:embed="rId3">
            <a:alphaModFix/>
          </a:blip>
          <a:srcRect t="50361" b="976"/>
          <a:stretch/>
        </p:blipFill>
        <p:spPr>
          <a:xfrm>
            <a:off x="250453" y="2006600"/>
            <a:ext cx="11691093" cy="38862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20"/>
        <p:cNvGrpSpPr/>
        <p:nvPr/>
      </p:nvGrpSpPr>
      <p:grpSpPr>
        <a:xfrm>
          <a:off x="0" y="0"/>
          <a:ext cx="0" cy="0"/>
          <a:chOff x="0" y="0"/>
          <a:chExt cx="0" cy="0"/>
        </a:xfrm>
      </p:grpSpPr>
      <p:sp>
        <p:nvSpPr>
          <p:cNvPr id="221" name="Google Shape;221;p36"/>
          <p:cNvSpPr txBox="1"/>
          <p:nvPr/>
        </p:nvSpPr>
        <p:spPr>
          <a:xfrm>
            <a:off x="445008" y="192024"/>
            <a:ext cx="11301984" cy="1560576"/>
          </a:xfrm>
          <a:prstGeom prst="rect">
            <a:avLst/>
          </a:prstGeom>
          <a:noFill/>
          <a:ln>
            <a:noFill/>
          </a:ln>
        </p:spPr>
        <p:txBody>
          <a:bodyPr spcFirstLastPara="1" wrap="square" lIns="91425" tIns="45700" rIns="91425" bIns="45700" anchor="t" anchorCtr="0">
            <a:normAutofit fontScale="77500" lnSpcReduction="20000"/>
          </a:bodyPr>
          <a:lstStyle/>
          <a:p>
            <a:pPr marL="0" marR="0" lvl="0" indent="0" algn="l" rtl="0">
              <a:lnSpc>
                <a:spcPct val="100000"/>
              </a:lnSpc>
              <a:spcBef>
                <a:spcPts val="0"/>
              </a:spcBef>
              <a:spcAft>
                <a:spcPts val="0"/>
              </a:spcAft>
              <a:buClr>
                <a:srgbClr val="000000"/>
              </a:buClr>
              <a:buSzPct val="100000"/>
              <a:buFont typeface="Arial"/>
              <a:buNone/>
            </a:pPr>
            <a:r>
              <a:rPr lang="en-US" sz="4100" b="1" i="0" u="none" strike="noStrike" cap="none">
                <a:solidFill>
                  <a:srgbClr val="000000"/>
                </a:solidFill>
                <a:latin typeface="Helvetica Neue"/>
                <a:ea typeface="Helvetica Neue"/>
                <a:cs typeface="Helvetica Neue"/>
                <a:sym typeface="Helvetica Neue"/>
              </a:rPr>
              <a:t>Raw Return Histograms                                            </a:t>
            </a:r>
            <a:r>
              <a:rPr lang="en-US" sz="3500" b="0" i="0" u="none" strike="noStrike" cap="none">
                <a:solidFill>
                  <a:srgbClr val="000000"/>
                </a:solidFill>
                <a:latin typeface="Calibri"/>
                <a:ea typeface="Calibri"/>
                <a:cs typeface="Calibri"/>
                <a:sym typeface="Calibri"/>
              </a:rPr>
              <a:t>page 3 of 4</a:t>
            </a:r>
            <a:endParaRPr sz="35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ct val="100000"/>
              <a:buFont typeface="Arial"/>
              <a:buNone/>
            </a:pPr>
            <a:r>
              <a:rPr lang="en-US" sz="3500" b="1" i="0" u="none" strike="noStrike" cap="none">
                <a:solidFill>
                  <a:srgbClr val="000000"/>
                </a:solidFill>
                <a:latin typeface="Helvetica Neue"/>
                <a:ea typeface="Helvetica Neue"/>
                <a:cs typeface="Helvetica Neue"/>
                <a:sym typeface="Helvetica Neue"/>
              </a:rPr>
              <a:t>with Fitted Probability Distributions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ct val="100000"/>
              <a:buFont typeface="Arial"/>
              <a:buNone/>
            </a:pPr>
            <a:endParaRPr sz="3600" b="0" i="0" u="none" strike="noStrike" cap="none">
              <a:solidFill>
                <a:srgbClr val="000000"/>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000000"/>
              </a:buClr>
              <a:buSzPct val="100000"/>
              <a:buFont typeface="Arial"/>
              <a:buNone/>
            </a:pPr>
            <a:r>
              <a:rPr lang="en-US" sz="3600" b="0" i="0" u="none" strike="noStrike" cap="none">
                <a:solidFill>
                  <a:srgbClr val="000000"/>
                </a:solidFill>
                <a:latin typeface="Helvetica Neue"/>
                <a:ea typeface="Helvetica Neue"/>
                <a:cs typeface="Helvetica Neue"/>
                <a:sym typeface="Helvetica Neue"/>
              </a:rPr>
              <a:t>T, Cauchy, and Normal distributions</a:t>
            </a:r>
            <a:endParaRPr sz="36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ct val="100000"/>
              <a:buFont typeface="Arial"/>
              <a:buNone/>
            </a:pPr>
            <a:endParaRPr sz="3500" b="0" i="0" u="none" strike="noStrike" cap="none">
              <a:solidFill>
                <a:srgbClr val="000000"/>
              </a:solidFill>
              <a:latin typeface="Calibri"/>
              <a:ea typeface="Calibri"/>
              <a:cs typeface="Calibri"/>
              <a:sym typeface="Calibri"/>
            </a:endParaRPr>
          </a:p>
        </p:txBody>
      </p:sp>
      <p:pic>
        <p:nvPicPr>
          <p:cNvPr id="222" name="Google Shape;222;p36"/>
          <p:cNvPicPr preferRelativeResize="0"/>
          <p:nvPr/>
        </p:nvPicPr>
        <p:blipFill rotWithShape="1">
          <a:blip r:embed="rId3">
            <a:alphaModFix/>
          </a:blip>
          <a:srcRect l="-212" t="-126" r="-1767" b="50058"/>
          <a:stretch/>
        </p:blipFill>
        <p:spPr>
          <a:xfrm>
            <a:off x="353696" y="2095500"/>
            <a:ext cx="11484607" cy="38862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26"/>
        <p:cNvGrpSpPr/>
        <p:nvPr/>
      </p:nvGrpSpPr>
      <p:grpSpPr>
        <a:xfrm>
          <a:off x="0" y="0"/>
          <a:ext cx="0" cy="0"/>
          <a:chOff x="0" y="0"/>
          <a:chExt cx="0" cy="0"/>
        </a:xfrm>
      </p:grpSpPr>
      <p:sp>
        <p:nvSpPr>
          <p:cNvPr id="227" name="Google Shape;227;p37"/>
          <p:cNvSpPr txBox="1"/>
          <p:nvPr/>
        </p:nvSpPr>
        <p:spPr>
          <a:xfrm>
            <a:off x="445008" y="192024"/>
            <a:ext cx="11301984" cy="1560576"/>
          </a:xfrm>
          <a:prstGeom prst="rect">
            <a:avLst/>
          </a:prstGeom>
          <a:noFill/>
          <a:ln>
            <a:noFill/>
          </a:ln>
        </p:spPr>
        <p:txBody>
          <a:bodyPr spcFirstLastPara="1" wrap="square" lIns="91425" tIns="45700" rIns="91425" bIns="45700" anchor="t" anchorCtr="0">
            <a:normAutofit fontScale="77500" lnSpcReduction="20000"/>
          </a:bodyPr>
          <a:lstStyle/>
          <a:p>
            <a:pPr marL="0" marR="0" lvl="0" indent="0" algn="l" rtl="0">
              <a:lnSpc>
                <a:spcPct val="100000"/>
              </a:lnSpc>
              <a:spcBef>
                <a:spcPts val="0"/>
              </a:spcBef>
              <a:spcAft>
                <a:spcPts val="0"/>
              </a:spcAft>
              <a:buClr>
                <a:srgbClr val="000000"/>
              </a:buClr>
              <a:buSzPct val="100000"/>
              <a:buFont typeface="Arial"/>
              <a:buNone/>
            </a:pPr>
            <a:r>
              <a:rPr lang="en-US" sz="4100" b="1" i="0" u="none" strike="noStrike" cap="none">
                <a:solidFill>
                  <a:srgbClr val="000000"/>
                </a:solidFill>
                <a:latin typeface="Helvetica Neue"/>
                <a:ea typeface="Helvetica Neue"/>
                <a:cs typeface="Helvetica Neue"/>
                <a:sym typeface="Helvetica Neue"/>
              </a:rPr>
              <a:t>Raw Return Histograms                                            </a:t>
            </a:r>
            <a:r>
              <a:rPr lang="en-US" sz="3500" b="0" i="0" u="none" strike="noStrike" cap="none">
                <a:solidFill>
                  <a:srgbClr val="000000"/>
                </a:solidFill>
                <a:latin typeface="Calibri"/>
                <a:ea typeface="Calibri"/>
                <a:cs typeface="Calibri"/>
                <a:sym typeface="Calibri"/>
              </a:rPr>
              <a:t>page 4 of 4</a:t>
            </a:r>
            <a:endParaRPr sz="35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ct val="100000"/>
              <a:buFont typeface="Arial"/>
              <a:buNone/>
            </a:pPr>
            <a:r>
              <a:rPr lang="en-US" sz="3500" b="1" i="0" u="none" strike="noStrike" cap="none">
                <a:solidFill>
                  <a:srgbClr val="000000"/>
                </a:solidFill>
                <a:latin typeface="Helvetica Neue"/>
                <a:ea typeface="Helvetica Neue"/>
                <a:cs typeface="Helvetica Neue"/>
                <a:sym typeface="Helvetica Neue"/>
              </a:rPr>
              <a:t>with Fitted Probability Distributions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ct val="100000"/>
              <a:buFont typeface="Arial"/>
              <a:buNone/>
            </a:pPr>
            <a:endParaRPr sz="3600" b="0" i="0" u="none" strike="noStrike" cap="none">
              <a:solidFill>
                <a:srgbClr val="000000"/>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000000"/>
              </a:buClr>
              <a:buSzPct val="100000"/>
              <a:buFont typeface="Arial"/>
              <a:buNone/>
            </a:pPr>
            <a:r>
              <a:rPr lang="en-US" sz="3600" b="0" i="0" u="none" strike="noStrike" cap="none">
                <a:solidFill>
                  <a:srgbClr val="000000"/>
                </a:solidFill>
                <a:latin typeface="Helvetica Neue"/>
                <a:ea typeface="Helvetica Neue"/>
                <a:cs typeface="Helvetica Neue"/>
                <a:sym typeface="Helvetica Neue"/>
              </a:rPr>
              <a:t>T, Cauchy, and Normal distributions</a:t>
            </a:r>
            <a:endParaRPr sz="36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ct val="100000"/>
              <a:buFont typeface="Arial"/>
              <a:buNone/>
            </a:pPr>
            <a:endParaRPr sz="3500" b="0" i="0" u="none" strike="noStrike" cap="none">
              <a:solidFill>
                <a:srgbClr val="000000"/>
              </a:solidFill>
              <a:latin typeface="Calibri"/>
              <a:ea typeface="Calibri"/>
              <a:cs typeface="Calibri"/>
              <a:sym typeface="Calibri"/>
            </a:endParaRPr>
          </a:p>
        </p:txBody>
      </p:sp>
      <p:pic>
        <p:nvPicPr>
          <p:cNvPr id="228" name="Google Shape;228;p37"/>
          <p:cNvPicPr preferRelativeResize="0"/>
          <p:nvPr/>
        </p:nvPicPr>
        <p:blipFill rotWithShape="1">
          <a:blip r:embed="rId3">
            <a:alphaModFix/>
          </a:blip>
          <a:srcRect t="49941" r="-1767" b="-3699"/>
          <a:stretch/>
        </p:blipFill>
        <p:spPr>
          <a:xfrm>
            <a:off x="758952" y="2159000"/>
            <a:ext cx="10674096" cy="38862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32"/>
        <p:cNvGrpSpPr/>
        <p:nvPr/>
      </p:nvGrpSpPr>
      <p:grpSpPr>
        <a:xfrm>
          <a:off x="0" y="0"/>
          <a:ext cx="0" cy="0"/>
          <a:chOff x="0" y="0"/>
          <a:chExt cx="0" cy="0"/>
        </a:xfrm>
      </p:grpSpPr>
      <p:sp>
        <p:nvSpPr>
          <p:cNvPr id="233" name="Google Shape;233;p38"/>
          <p:cNvSpPr txBox="1"/>
          <p:nvPr/>
        </p:nvSpPr>
        <p:spPr>
          <a:xfrm>
            <a:off x="445008" y="192024"/>
            <a:ext cx="11301984" cy="1560576"/>
          </a:xfrm>
          <a:prstGeom prst="rect">
            <a:avLst/>
          </a:prstGeom>
          <a:noFill/>
          <a:ln>
            <a:noFill/>
          </a:ln>
        </p:spPr>
        <p:txBody>
          <a:bodyPr spcFirstLastPara="1" wrap="square" lIns="91425" tIns="45700" rIns="91425" bIns="45700" anchor="t" anchorCtr="0">
            <a:norm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a:solidFill>
                  <a:srgbClr val="000000"/>
                </a:solidFill>
                <a:latin typeface="Calibri"/>
                <a:ea typeface="Calibri"/>
                <a:cs typeface="Calibri"/>
                <a:sym typeface="Calibri"/>
              </a:rPr>
              <a:t>QQ-Plots                                                                                    </a:t>
            </a:r>
            <a:r>
              <a:rPr lang="en-US" sz="3200" b="0" i="0" u="none" strike="noStrike" cap="none">
                <a:solidFill>
                  <a:srgbClr val="000000"/>
                </a:solidFill>
                <a:latin typeface="Calibri"/>
                <a:ea typeface="Calibri"/>
                <a:cs typeface="Calibri"/>
                <a:sym typeface="Calibri"/>
              </a:rPr>
              <a:t>page 1 of 3</a:t>
            </a:r>
            <a:endParaRPr sz="3200" b="0" i="0" u="none" strike="noStrike" cap="none">
              <a:solidFill>
                <a:srgbClr val="000000"/>
              </a:solidFill>
              <a:latin typeface="Calibri"/>
              <a:ea typeface="Calibri"/>
              <a:cs typeface="Calibri"/>
              <a:sym typeface="Calibri"/>
            </a:endParaRPr>
          </a:p>
        </p:txBody>
      </p:sp>
      <p:pic>
        <p:nvPicPr>
          <p:cNvPr id="234" name="Google Shape;234;p38" descr="A graph of a graph of a financial graph&#10;&#10;Description automatically generated with low confidence"/>
          <p:cNvPicPr preferRelativeResize="0"/>
          <p:nvPr/>
        </p:nvPicPr>
        <p:blipFill rotWithShape="1">
          <a:blip r:embed="rId3">
            <a:alphaModFix/>
          </a:blip>
          <a:srcRect/>
          <a:stretch/>
        </p:blipFill>
        <p:spPr>
          <a:xfrm>
            <a:off x="1066800" y="972312"/>
            <a:ext cx="10058400" cy="519684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38"/>
        <p:cNvGrpSpPr/>
        <p:nvPr/>
      </p:nvGrpSpPr>
      <p:grpSpPr>
        <a:xfrm>
          <a:off x="0" y="0"/>
          <a:ext cx="0" cy="0"/>
          <a:chOff x="0" y="0"/>
          <a:chExt cx="0" cy="0"/>
        </a:xfrm>
      </p:grpSpPr>
      <p:sp>
        <p:nvSpPr>
          <p:cNvPr id="239" name="Google Shape;239;p39"/>
          <p:cNvSpPr txBox="1"/>
          <p:nvPr/>
        </p:nvSpPr>
        <p:spPr>
          <a:xfrm>
            <a:off x="445008" y="192024"/>
            <a:ext cx="11301984" cy="1560576"/>
          </a:xfrm>
          <a:prstGeom prst="rect">
            <a:avLst/>
          </a:prstGeom>
          <a:noFill/>
          <a:ln>
            <a:noFill/>
          </a:ln>
        </p:spPr>
        <p:txBody>
          <a:bodyPr spcFirstLastPara="1" wrap="square" lIns="91425" tIns="45700" rIns="91425" bIns="45700" anchor="t" anchorCtr="0">
            <a:norm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a:solidFill>
                  <a:srgbClr val="000000"/>
                </a:solidFill>
                <a:latin typeface="Calibri"/>
                <a:ea typeface="Calibri"/>
                <a:cs typeface="Calibri"/>
                <a:sym typeface="Calibri"/>
              </a:rPr>
              <a:t>QQ-Plots                                                                                    </a:t>
            </a:r>
            <a:r>
              <a:rPr lang="en-US" sz="3200" b="0" i="0" u="none" strike="noStrike" cap="none">
                <a:solidFill>
                  <a:srgbClr val="000000"/>
                </a:solidFill>
                <a:latin typeface="Calibri"/>
                <a:ea typeface="Calibri"/>
                <a:cs typeface="Calibri"/>
                <a:sym typeface="Calibri"/>
              </a:rPr>
              <a:t>page 2 of 3</a:t>
            </a:r>
            <a:endParaRPr sz="3200" b="0" i="0" u="none" strike="noStrike" cap="none">
              <a:solidFill>
                <a:srgbClr val="000000"/>
              </a:solidFill>
              <a:latin typeface="Calibri"/>
              <a:ea typeface="Calibri"/>
              <a:cs typeface="Calibri"/>
              <a:sym typeface="Calibri"/>
            </a:endParaRPr>
          </a:p>
        </p:txBody>
      </p:sp>
      <p:pic>
        <p:nvPicPr>
          <p:cNvPr id="240" name="Google Shape;240;p39" descr="A graph of different types of graphs&#10;&#10;Description automatically generated with medium confidence"/>
          <p:cNvPicPr preferRelativeResize="0"/>
          <p:nvPr/>
        </p:nvPicPr>
        <p:blipFill rotWithShape="1">
          <a:blip r:embed="rId3">
            <a:alphaModFix/>
          </a:blip>
          <a:srcRect/>
          <a:stretch/>
        </p:blipFill>
        <p:spPr>
          <a:xfrm>
            <a:off x="1066800" y="972312"/>
            <a:ext cx="10058400" cy="5213138"/>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44"/>
        <p:cNvGrpSpPr/>
        <p:nvPr/>
      </p:nvGrpSpPr>
      <p:grpSpPr>
        <a:xfrm>
          <a:off x="0" y="0"/>
          <a:ext cx="0" cy="0"/>
          <a:chOff x="0" y="0"/>
          <a:chExt cx="0" cy="0"/>
        </a:xfrm>
      </p:grpSpPr>
      <p:sp>
        <p:nvSpPr>
          <p:cNvPr id="245" name="Google Shape;245;p40"/>
          <p:cNvSpPr txBox="1"/>
          <p:nvPr/>
        </p:nvSpPr>
        <p:spPr>
          <a:xfrm>
            <a:off x="445008" y="192024"/>
            <a:ext cx="11301984" cy="1560576"/>
          </a:xfrm>
          <a:prstGeom prst="rect">
            <a:avLst/>
          </a:prstGeom>
          <a:noFill/>
          <a:ln>
            <a:noFill/>
          </a:ln>
        </p:spPr>
        <p:txBody>
          <a:bodyPr spcFirstLastPara="1" wrap="square" lIns="91425" tIns="45700" rIns="91425" bIns="45700" anchor="t" anchorCtr="0">
            <a:norm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a:solidFill>
                  <a:srgbClr val="000000"/>
                </a:solidFill>
                <a:latin typeface="Calibri"/>
                <a:ea typeface="Calibri"/>
                <a:cs typeface="Calibri"/>
                <a:sym typeface="Calibri"/>
              </a:rPr>
              <a:t>QQ-Plots                                                                                    </a:t>
            </a:r>
            <a:r>
              <a:rPr lang="en-US" sz="3200" b="0" i="0" u="none" strike="noStrike" cap="none">
                <a:solidFill>
                  <a:srgbClr val="000000"/>
                </a:solidFill>
                <a:latin typeface="Calibri"/>
                <a:ea typeface="Calibri"/>
                <a:cs typeface="Calibri"/>
                <a:sym typeface="Calibri"/>
              </a:rPr>
              <a:t>page 3 of 3</a:t>
            </a:r>
            <a:endParaRPr sz="3200" b="0" i="0" u="none" strike="noStrike" cap="none">
              <a:solidFill>
                <a:srgbClr val="000000"/>
              </a:solidFill>
              <a:latin typeface="Calibri"/>
              <a:ea typeface="Calibri"/>
              <a:cs typeface="Calibri"/>
              <a:sym typeface="Calibri"/>
            </a:endParaRPr>
          </a:p>
        </p:txBody>
      </p:sp>
      <p:pic>
        <p:nvPicPr>
          <p:cNvPr id="246" name="Google Shape;246;p40" descr="A graph of different sizes and colors&#10;&#10;Description automatically generated with medium confidence"/>
          <p:cNvPicPr preferRelativeResize="0"/>
          <p:nvPr/>
        </p:nvPicPr>
        <p:blipFill rotWithShape="1">
          <a:blip r:embed="rId3">
            <a:alphaModFix/>
          </a:blip>
          <a:srcRect/>
          <a:stretch/>
        </p:blipFill>
        <p:spPr>
          <a:xfrm>
            <a:off x="1066800" y="972312"/>
            <a:ext cx="10058400" cy="348667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3"/>
        <p:cNvGrpSpPr/>
        <p:nvPr/>
      </p:nvGrpSpPr>
      <p:grpSpPr>
        <a:xfrm>
          <a:off x="0" y="0"/>
          <a:ext cx="0" cy="0"/>
          <a:chOff x="0" y="0"/>
          <a:chExt cx="0" cy="0"/>
        </a:xfrm>
      </p:grpSpPr>
      <p:sp>
        <p:nvSpPr>
          <p:cNvPr id="74" name="Google Shape;74;p2"/>
          <p:cNvSpPr txBox="1">
            <a:spLocks noGrp="1"/>
          </p:cNvSpPr>
          <p:nvPr>
            <p:ph type="title"/>
          </p:nvPr>
        </p:nvSpPr>
        <p:spPr>
          <a:xfrm>
            <a:off x="643466" y="786383"/>
            <a:ext cx="3517567" cy="1804417"/>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rgbClr val="FFFFFF"/>
              </a:buClr>
              <a:buSzPts val="3600"/>
              <a:buFont typeface="Bookman Old Style"/>
              <a:buNone/>
            </a:pPr>
            <a:r>
              <a:rPr lang="en-US" sz="6000" b="1">
                <a:latin typeface="Calibri"/>
                <a:ea typeface="Calibri"/>
                <a:cs typeface="Calibri"/>
                <a:sym typeface="Calibri"/>
              </a:rPr>
              <a:t>Agenda</a:t>
            </a:r>
            <a:endParaRPr sz="6000" b="1">
              <a:latin typeface="Calibri"/>
              <a:ea typeface="Calibri"/>
              <a:cs typeface="Calibri"/>
              <a:sym typeface="Calibri"/>
            </a:endParaRPr>
          </a:p>
        </p:txBody>
      </p:sp>
      <p:sp>
        <p:nvSpPr>
          <p:cNvPr id="75" name="Google Shape;75;p2"/>
          <p:cNvSpPr txBox="1">
            <a:spLocks noGrp="1"/>
          </p:cNvSpPr>
          <p:nvPr>
            <p:ph type="body" idx="1"/>
          </p:nvPr>
        </p:nvSpPr>
        <p:spPr>
          <a:xfrm>
            <a:off x="5458983" y="812799"/>
            <a:ext cx="6288579" cy="5889798"/>
          </a:xfrm>
          <a:prstGeom prst="rect">
            <a:avLst/>
          </a:prstGeom>
          <a:solidFill>
            <a:schemeClr val="lt1"/>
          </a:solidFill>
          <a:ln>
            <a:noFill/>
          </a:ln>
        </p:spPr>
        <p:txBody>
          <a:bodyPr spcFirstLastPara="1" wrap="square" lIns="0" tIns="45700" rIns="0" bIns="45700" anchor="t" anchorCtr="0">
            <a:noAutofit/>
          </a:bodyPr>
          <a:lstStyle/>
          <a:p>
            <a:pPr marL="457200" lvl="0" indent="-342900" algn="l" rtl="0">
              <a:lnSpc>
                <a:spcPct val="110000"/>
              </a:lnSpc>
              <a:spcBef>
                <a:spcPts val="600"/>
              </a:spcBef>
              <a:spcAft>
                <a:spcPts val="600"/>
              </a:spcAft>
              <a:buClr>
                <a:schemeClr val="dk1"/>
              </a:buClr>
              <a:buSzPts val="1800"/>
              <a:buFont typeface="Courier New"/>
              <a:buChar char="o"/>
            </a:pPr>
            <a:r>
              <a:rPr lang="en-US" sz="3200" b="1" i="0" u="none" strike="noStrike" dirty="0">
                <a:solidFill>
                  <a:schemeClr val="dk1"/>
                </a:solidFill>
                <a:latin typeface="Calibri" panose="020F0502020204030204" pitchFamily="34" charset="0"/>
                <a:ea typeface="Calibri" panose="020F0502020204030204" pitchFamily="34" charset="0"/>
                <a:cs typeface="Calibri" panose="020F0502020204030204" pitchFamily="34" charset="0"/>
                <a:sym typeface="Calibri"/>
              </a:rPr>
              <a:t>Introduction </a:t>
            </a:r>
            <a:endParaRPr sz="3200" b="1" dirty="0">
              <a:latin typeface="Calibri" panose="020F0502020204030204" pitchFamily="34" charset="0"/>
              <a:ea typeface="Calibri" panose="020F0502020204030204" pitchFamily="34" charset="0"/>
              <a:cs typeface="Calibri" panose="020F0502020204030204" pitchFamily="34" charset="0"/>
            </a:endParaRPr>
          </a:p>
          <a:p>
            <a:pPr marL="457200" lvl="0" indent="-342900" algn="l" rtl="0">
              <a:lnSpc>
                <a:spcPct val="110000"/>
              </a:lnSpc>
              <a:spcBef>
                <a:spcPts val="600"/>
              </a:spcBef>
              <a:spcAft>
                <a:spcPts val="600"/>
              </a:spcAft>
              <a:buClr>
                <a:schemeClr val="dk1"/>
              </a:buClr>
              <a:buSzPts val="1800"/>
              <a:buFont typeface="Courier New"/>
              <a:buChar char="o"/>
            </a:pPr>
            <a:r>
              <a:rPr lang="en-US" sz="3200" b="1" i="0" u="none" strike="noStrike" dirty="0">
                <a:solidFill>
                  <a:schemeClr val="dk1"/>
                </a:solidFill>
                <a:latin typeface="Calibri" panose="020F0502020204030204" pitchFamily="34" charset="0"/>
                <a:ea typeface="Calibri" panose="020F0502020204030204" pitchFamily="34" charset="0"/>
                <a:cs typeface="Calibri" panose="020F0502020204030204" pitchFamily="34" charset="0"/>
                <a:sym typeface="Calibri"/>
              </a:rPr>
              <a:t>Data Overview</a:t>
            </a:r>
            <a:endParaRPr sz="3200" b="1" dirty="0">
              <a:latin typeface="Calibri" panose="020F0502020204030204" pitchFamily="34" charset="0"/>
              <a:ea typeface="Calibri" panose="020F0502020204030204" pitchFamily="34" charset="0"/>
              <a:cs typeface="Calibri" panose="020F0502020204030204" pitchFamily="34" charset="0"/>
            </a:endParaRPr>
          </a:p>
          <a:p>
            <a:pPr marL="457200" lvl="0" indent="-342900" algn="l" rtl="0">
              <a:lnSpc>
                <a:spcPct val="110000"/>
              </a:lnSpc>
              <a:spcBef>
                <a:spcPts val="600"/>
              </a:spcBef>
              <a:spcAft>
                <a:spcPts val="600"/>
              </a:spcAft>
              <a:buClr>
                <a:schemeClr val="dk1"/>
              </a:buClr>
              <a:buSzPts val="1800"/>
              <a:buFont typeface="Courier New"/>
              <a:buChar char="o"/>
            </a:pPr>
            <a:r>
              <a:rPr lang="en-US" sz="3200" b="1" i="0" u="none" strike="noStrike" dirty="0">
                <a:solidFill>
                  <a:schemeClr val="dk1"/>
                </a:solidFill>
                <a:latin typeface="Calibri" panose="020F0502020204030204" pitchFamily="34" charset="0"/>
                <a:ea typeface="Calibri" panose="020F0502020204030204" pitchFamily="34" charset="0"/>
                <a:cs typeface="Calibri" panose="020F0502020204030204" pitchFamily="34" charset="0"/>
                <a:sym typeface="Calibri"/>
              </a:rPr>
              <a:t>Data Analysis</a:t>
            </a:r>
            <a:endParaRPr sz="3200" b="1" dirty="0">
              <a:latin typeface="Calibri" panose="020F0502020204030204" pitchFamily="34" charset="0"/>
              <a:ea typeface="Calibri" panose="020F0502020204030204" pitchFamily="34" charset="0"/>
              <a:cs typeface="Calibri" panose="020F0502020204030204" pitchFamily="34" charset="0"/>
            </a:endParaRPr>
          </a:p>
          <a:p>
            <a:pPr marL="457200" lvl="0" indent="-342900" algn="l" rtl="0">
              <a:lnSpc>
                <a:spcPct val="110000"/>
              </a:lnSpc>
              <a:spcBef>
                <a:spcPts val="600"/>
              </a:spcBef>
              <a:spcAft>
                <a:spcPts val="600"/>
              </a:spcAft>
              <a:buClr>
                <a:schemeClr val="dk1"/>
              </a:buClr>
              <a:buSzPts val="1800"/>
              <a:buFont typeface="Courier New"/>
              <a:buChar char="o"/>
            </a:pPr>
            <a:r>
              <a:rPr lang="en-US" sz="3200" b="1" i="0" u="none" strike="noStrike" dirty="0">
                <a:solidFill>
                  <a:schemeClr val="dk1"/>
                </a:solidFill>
                <a:latin typeface="Calibri" panose="020F0502020204030204" pitchFamily="34" charset="0"/>
                <a:ea typeface="Calibri" panose="020F0502020204030204" pitchFamily="34" charset="0"/>
                <a:cs typeface="Calibri" panose="020F0502020204030204" pitchFamily="34" charset="0"/>
                <a:sym typeface="Calibri"/>
              </a:rPr>
              <a:t>Portfolio Strategies</a:t>
            </a:r>
            <a:endParaRPr sz="3200" b="1" dirty="0">
              <a:latin typeface="Calibri" panose="020F0502020204030204" pitchFamily="34" charset="0"/>
              <a:ea typeface="Calibri" panose="020F0502020204030204" pitchFamily="34" charset="0"/>
              <a:cs typeface="Calibri" panose="020F0502020204030204" pitchFamily="34" charset="0"/>
            </a:endParaRPr>
          </a:p>
          <a:p>
            <a:pPr marL="457200" lvl="0" indent="-342900" algn="l" rtl="0">
              <a:lnSpc>
                <a:spcPct val="110000"/>
              </a:lnSpc>
              <a:spcBef>
                <a:spcPts val="600"/>
              </a:spcBef>
              <a:spcAft>
                <a:spcPts val="600"/>
              </a:spcAft>
              <a:buClr>
                <a:schemeClr val="dk1"/>
              </a:buClr>
              <a:buSzPts val="1800"/>
              <a:buFont typeface="Courier New"/>
              <a:buChar char="o"/>
            </a:pPr>
            <a:r>
              <a:rPr lang="en-US" sz="3200" b="1" i="0" u="none" strike="noStrike" dirty="0">
                <a:solidFill>
                  <a:schemeClr val="dk1"/>
                </a:solidFill>
                <a:latin typeface="Calibri" panose="020F0502020204030204" pitchFamily="34" charset="0"/>
                <a:ea typeface="Calibri" panose="020F0502020204030204" pitchFamily="34" charset="0"/>
                <a:cs typeface="Calibri" panose="020F0502020204030204" pitchFamily="34" charset="0"/>
                <a:sym typeface="Calibri"/>
              </a:rPr>
              <a:t>Key Findings</a:t>
            </a:r>
            <a:endParaRPr sz="3200" b="1" dirty="0">
              <a:latin typeface="Calibri" panose="020F0502020204030204" pitchFamily="34" charset="0"/>
              <a:ea typeface="Calibri" panose="020F0502020204030204" pitchFamily="34" charset="0"/>
              <a:cs typeface="Calibri" panose="020F0502020204030204" pitchFamily="34" charset="0"/>
            </a:endParaRPr>
          </a:p>
          <a:p>
            <a:pPr marL="457200" lvl="0" indent="-342900" algn="l" rtl="0">
              <a:lnSpc>
                <a:spcPct val="110000"/>
              </a:lnSpc>
              <a:spcBef>
                <a:spcPts val="600"/>
              </a:spcBef>
              <a:spcAft>
                <a:spcPts val="600"/>
              </a:spcAft>
              <a:buClr>
                <a:schemeClr val="dk1"/>
              </a:buClr>
              <a:buSzPts val="1800"/>
              <a:buFont typeface="Courier New"/>
              <a:buChar char="o"/>
            </a:pPr>
            <a:r>
              <a:rPr lang="en-US" sz="3200" b="1" i="0" u="none" strike="noStrike" dirty="0">
                <a:solidFill>
                  <a:schemeClr val="dk1"/>
                </a:solidFill>
                <a:latin typeface="Calibri" panose="020F0502020204030204" pitchFamily="34" charset="0"/>
                <a:ea typeface="Calibri" panose="020F0502020204030204" pitchFamily="34" charset="0"/>
                <a:cs typeface="Calibri" panose="020F0502020204030204" pitchFamily="34" charset="0"/>
                <a:sym typeface="Calibri"/>
              </a:rPr>
              <a:t>Recommendations</a:t>
            </a:r>
            <a:endParaRPr sz="3200" b="1" dirty="0">
              <a:latin typeface="Calibri" panose="020F0502020204030204" pitchFamily="34" charset="0"/>
              <a:ea typeface="Calibri" panose="020F0502020204030204" pitchFamily="34" charset="0"/>
              <a:cs typeface="Calibri" panose="020F0502020204030204" pitchFamily="34" charset="0"/>
            </a:endParaRPr>
          </a:p>
          <a:p>
            <a:pPr marL="457200" lvl="0" indent="-342900" algn="l" rtl="0">
              <a:lnSpc>
                <a:spcPct val="110000"/>
              </a:lnSpc>
              <a:spcBef>
                <a:spcPts val="600"/>
              </a:spcBef>
              <a:spcAft>
                <a:spcPts val="600"/>
              </a:spcAft>
              <a:buClr>
                <a:schemeClr val="dk1"/>
              </a:buClr>
              <a:buSzPts val="1800"/>
              <a:buFont typeface="Courier New"/>
              <a:buChar char="o"/>
            </a:pPr>
            <a:r>
              <a:rPr lang="en-US" sz="3200" b="1" dirty="0">
                <a:solidFill>
                  <a:schemeClr val="dk1"/>
                </a:solidFill>
                <a:latin typeface="Calibri" panose="020F0502020204030204" pitchFamily="34" charset="0"/>
                <a:ea typeface="Calibri" panose="020F0502020204030204" pitchFamily="34" charset="0"/>
                <a:cs typeface="Calibri" panose="020F0502020204030204" pitchFamily="34" charset="0"/>
                <a:sym typeface="Calibri"/>
              </a:rPr>
              <a:t>Conclusion</a:t>
            </a:r>
          </a:p>
          <a:p>
            <a:pPr marL="457200" lvl="0" indent="-342900" algn="l" rtl="0">
              <a:lnSpc>
                <a:spcPct val="110000"/>
              </a:lnSpc>
              <a:spcBef>
                <a:spcPts val="600"/>
              </a:spcBef>
              <a:spcAft>
                <a:spcPts val="600"/>
              </a:spcAft>
              <a:buClr>
                <a:schemeClr val="dk1"/>
              </a:buClr>
              <a:buSzPts val="1800"/>
              <a:buFont typeface="Courier New"/>
              <a:buChar char="o"/>
            </a:pPr>
            <a:r>
              <a:rPr lang="en-US" sz="3200" b="1" dirty="0">
                <a:solidFill>
                  <a:schemeClr val="dk1"/>
                </a:solidFill>
                <a:latin typeface="Calibri" panose="020F0502020204030204" pitchFamily="34" charset="0"/>
                <a:ea typeface="Calibri" panose="020F0502020204030204" pitchFamily="34" charset="0"/>
                <a:cs typeface="Calibri" panose="020F0502020204030204" pitchFamily="34" charset="0"/>
                <a:sym typeface="Calibri"/>
              </a:rPr>
              <a:t>Next Steps</a:t>
            </a:r>
            <a:endParaRPr sz="3200" b="1" dirty="0">
              <a:solidFill>
                <a:schemeClr val="dk1"/>
              </a:solidFill>
              <a:latin typeface="Calibri" panose="020F0502020204030204" pitchFamily="34" charset="0"/>
              <a:ea typeface="Calibri" panose="020F0502020204030204" pitchFamily="34" charset="0"/>
              <a:cs typeface="Calibri" panose="020F0502020204030204" pitchFamily="34" charset="0"/>
              <a:sym typeface="Calibri"/>
            </a:endParaRPr>
          </a:p>
        </p:txBody>
      </p:sp>
      <p:pic>
        <p:nvPicPr>
          <p:cNvPr id="76" name="Google Shape;76;p2" descr="A picture containing building, sitting, bench, side&#10;&#10;Description automatically generated"/>
          <p:cNvPicPr preferRelativeResize="0"/>
          <p:nvPr/>
        </p:nvPicPr>
        <p:blipFill rotWithShape="1">
          <a:blip r:embed="rId3">
            <a:alphaModFix/>
          </a:blip>
          <a:srcRect/>
          <a:stretch/>
        </p:blipFill>
        <p:spPr>
          <a:xfrm>
            <a:off x="0" y="3733801"/>
            <a:ext cx="4648200" cy="3124200"/>
          </a:xfrm>
          <a:prstGeom prst="rect">
            <a:avLst/>
          </a:prstGeom>
          <a:noFill/>
          <a:ln>
            <a:noFill/>
          </a:ln>
        </p:spPr>
      </p:pic>
      <p:pic>
        <p:nvPicPr>
          <p:cNvPr id="2" name="Picture 1">
            <a:extLst>
              <a:ext uri="{FF2B5EF4-FFF2-40B4-BE49-F238E27FC236}">
                <a16:creationId xmlns:a16="http://schemas.microsoft.com/office/drawing/2014/main" id="{26288925-2365-44BD-8D54-778AD3B3F085}"/>
              </a:ext>
            </a:extLst>
          </p:cNvPr>
          <p:cNvPicPr>
            <a:picLocks noChangeAspect="1"/>
          </p:cNvPicPr>
          <p:nvPr/>
        </p:nvPicPr>
        <p:blipFill>
          <a:blip r:embed="rId4">
            <a:alphaModFix amt="35000"/>
            <a:extLst>
              <a:ext uri="{BEBA8EAE-BF5A-486C-A8C5-ECC9F3942E4B}">
                <a14:imgProps xmlns:a14="http://schemas.microsoft.com/office/drawing/2010/main">
                  <a14:imgLayer r:embed="rId5">
                    <a14:imgEffect>
                      <a14:sharpenSoften amount="-50000"/>
                    </a14:imgEffect>
                    <a14:imgEffect>
                      <a14:brightnessContrast bright="40000" contrast="40000"/>
                    </a14:imgEffect>
                  </a14:imgLayer>
                </a14:imgProps>
              </a:ext>
            </a:extLst>
          </a:blip>
          <a:stretch>
            <a:fillRect/>
          </a:stretch>
        </p:blipFill>
        <p:spPr>
          <a:xfrm>
            <a:off x="11583935" y="89708"/>
            <a:ext cx="562053" cy="619211"/>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p41"/>
          <p:cNvSpPr txBox="1"/>
          <p:nvPr/>
        </p:nvSpPr>
        <p:spPr>
          <a:xfrm>
            <a:off x="445008" y="192024"/>
            <a:ext cx="11301984" cy="1560576"/>
          </a:xfrm>
          <a:prstGeom prst="rect">
            <a:avLst/>
          </a:prstGeom>
          <a:noFill/>
          <a:ln>
            <a:noFill/>
          </a:ln>
        </p:spPr>
        <p:txBody>
          <a:bodyPr spcFirstLastPara="1" wrap="square" lIns="91425" tIns="45700" rIns="91425" bIns="45700" anchor="t" anchorCtr="0">
            <a:norm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strike="noStrike" cap="none">
                <a:solidFill>
                  <a:srgbClr val="000000"/>
                </a:solidFill>
                <a:latin typeface="Calibri"/>
                <a:ea typeface="Calibri"/>
                <a:cs typeface="Calibri"/>
                <a:sym typeface="Calibri"/>
              </a:rPr>
              <a:t>Rolling 36-Month Means, Standard Deviations,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200"/>
              <a:buFont typeface="Arial"/>
              <a:buNone/>
            </a:pPr>
            <a:r>
              <a:rPr lang="en-US" sz="3200" b="1" i="1" u="none" strike="noStrike" cap="none">
                <a:solidFill>
                  <a:srgbClr val="000000"/>
                </a:solidFill>
                <a:latin typeface="Calibri"/>
                <a:ea typeface="Calibri"/>
                <a:cs typeface="Calibri"/>
                <a:sym typeface="Calibri"/>
              </a:rPr>
              <a:t>and Risk-Adjusted Returns </a:t>
            </a:r>
            <a:r>
              <a:rPr lang="en-US" sz="3200" b="1" i="0" u="none" strike="noStrike" cap="none">
                <a:solidFill>
                  <a:srgbClr val="000000"/>
                </a:solidFill>
                <a:latin typeface="Calibri"/>
                <a:ea typeface="Calibri"/>
                <a:cs typeface="Calibri"/>
                <a:sym typeface="Calibri"/>
              </a:rPr>
              <a:t>                                                   </a:t>
            </a:r>
            <a:r>
              <a:rPr lang="en-US" sz="3200" b="0" i="0" u="none" strike="noStrike" cap="none">
                <a:solidFill>
                  <a:srgbClr val="000000"/>
                </a:solidFill>
                <a:latin typeface="Calibri"/>
                <a:ea typeface="Calibri"/>
                <a:cs typeface="Calibri"/>
                <a:sym typeface="Calibri"/>
              </a:rPr>
              <a:t>page 1 of 4</a:t>
            </a:r>
            <a:endParaRPr sz="1400" b="0" i="0" u="none" strike="noStrike" cap="none">
              <a:solidFill>
                <a:srgbClr val="000000"/>
              </a:solidFill>
              <a:latin typeface="Arial"/>
              <a:ea typeface="Arial"/>
              <a:cs typeface="Arial"/>
              <a:sym typeface="Arial"/>
            </a:endParaRPr>
          </a:p>
        </p:txBody>
      </p:sp>
      <p:pic>
        <p:nvPicPr>
          <p:cNvPr id="252" name="Google Shape;252;p41"/>
          <p:cNvPicPr preferRelativeResize="0"/>
          <p:nvPr/>
        </p:nvPicPr>
        <p:blipFill rotWithShape="1">
          <a:blip r:embed="rId3">
            <a:alphaModFix/>
          </a:blip>
          <a:srcRect b="33305"/>
          <a:stretch/>
        </p:blipFill>
        <p:spPr>
          <a:xfrm>
            <a:off x="1524000" y="1453999"/>
            <a:ext cx="9144000" cy="4730331"/>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42"/>
          <p:cNvSpPr txBox="1"/>
          <p:nvPr/>
        </p:nvSpPr>
        <p:spPr>
          <a:xfrm>
            <a:off x="445008" y="192024"/>
            <a:ext cx="11301984" cy="1560576"/>
          </a:xfrm>
          <a:prstGeom prst="rect">
            <a:avLst/>
          </a:prstGeom>
          <a:noFill/>
          <a:ln>
            <a:noFill/>
          </a:ln>
        </p:spPr>
        <p:txBody>
          <a:bodyPr spcFirstLastPara="1" wrap="square" lIns="91425" tIns="45700" rIns="91425" bIns="45700" anchor="t" anchorCtr="0">
            <a:norm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strike="noStrike" cap="none">
                <a:solidFill>
                  <a:srgbClr val="000000"/>
                </a:solidFill>
                <a:latin typeface="Calibri"/>
                <a:ea typeface="Calibri"/>
                <a:cs typeface="Calibri"/>
                <a:sym typeface="Calibri"/>
              </a:rPr>
              <a:t>Rolling 36-Month Means, Standard Deviations,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200"/>
              <a:buFont typeface="Arial"/>
              <a:buNone/>
            </a:pPr>
            <a:r>
              <a:rPr lang="en-US" sz="3200" b="1" i="1" u="none" strike="noStrike" cap="none">
                <a:solidFill>
                  <a:srgbClr val="000000"/>
                </a:solidFill>
                <a:latin typeface="Calibri"/>
                <a:ea typeface="Calibri"/>
                <a:cs typeface="Calibri"/>
                <a:sym typeface="Calibri"/>
              </a:rPr>
              <a:t>and Risk-Adjusted Returns </a:t>
            </a:r>
            <a:r>
              <a:rPr lang="en-US" sz="3200" b="1" i="0" u="none" strike="noStrike" cap="none">
                <a:solidFill>
                  <a:srgbClr val="000000"/>
                </a:solidFill>
                <a:latin typeface="Calibri"/>
                <a:ea typeface="Calibri"/>
                <a:cs typeface="Calibri"/>
                <a:sym typeface="Calibri"/>
              </a:rPr>
              <a:t>                                                   </a:t>
            </a:r>
            <a:r>
              <a:rPr lang="en-US" sz="3200" b="0" i="0" u="none" strike="noStrike" cap="none">
                <a:solidFill>
                  <a:srgbClr val="000000"/>
                </a:solidFill>
                <a:latin typeface="Calibri"/>
                <a:ea typeface="Calibri"/>
                <a:cs typeface="Calibri"/>
                <a:sym typeface="Calibri"/>
              </a:rPr>
              <a:t>page 2 of 4</a:t>
            </a:r>
            <a:endParaRPr sz="1400" b="0" i="0" u="none" strike="noStrike" cap="none">
              <a:solidFill>
                <a:srgbClr val="000000"/>
              </a:solidFill>
              <a:latin typeface="Arial"/>
              <a:ea typeface="Arial"/>
              <a:cs typeface="Arial"/>
              <a:sym typeface="Arial"/>
            </a:endParaRPr>
          </a:p>
        </p:txBody>
      </p:sp>
      <p:pic>
        <p:nvPicPr>
          <p:cNvPr id="258" name="Google Shape;258;p42"/>
          <p:cNvPicPr preferRelativeResize="0"/>
          <p:nvPr/>
        </p:nvPicPr>
        <p:blipFill rotWithShape="1">
          <a:blip r:embed="rId3">
            <a:alphaModFix/>
          </a:blip>
          <a:srcRect b="66334"/>
          <a:stretch/>
        </p:blipFill>
        <p:spPr>
          <a:xfrm>
            <a:off x="1524000" y="3751648"/>
            <a:ext cx="9144000" cy="2400886"/>
          </a:xfrm>
          <a:prstGeom prst="rect">
            <a:avLst/>
          </a:prstGeom>
          <a:noFill/>
          <a:ln>
            <a:noFill/>
          </a:ln>
        </p:spPr>
      </p:pic>
      <p:pic>
        <p:nvPicPr>
          <p:cNvPr id="259" name="Google Shape;259;p42"/>
          <p:cNvPicPr preferRelativeResize="0"/>
          <p:nvPr/>
        </p:nvPicPr>
        <p:blipFill rotWithShape="1">
          <a:blip r:embed="rId4">
            <a:alphaModFix/>
          </a:blip>
          <a:srcRect t="67047"/>
          <a:stretch/>
        </p:blipFill>
        <p:spPr>
          <a:xfrm>
            <a:off x="1524000" y="1414491"/>
            <a:ext cx="9144000" cy="2337157"/>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43"/>
          <p:cNvSpPr txBox="1"/>
          <p:nvPr/>
        </p:nvSpPr>
        <p:spPr>
          <a:xfrm>
            <a:off x="445008" y="192024"/>
            <a:ext cx="11301984" cy="1560576"/>
          </a:xfrm>
          <a:prstGeom prst="rect">
            <a:avLst/>
          </a:prstGeom>
          <a:noFill/>
          <a:ln>
            <a:noFill/>
          </a:ln>
        </p:spPr>
        <p:txBody>
          <a:bodyPr spcFirstLastPara="1" wrap="square" lIns="91425" tIns="45700" rIns="91425" bIns="45700" anchor="t" anchorCtr="0">
            <a:norm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strike="noStrike" cap="none">
                <a:solidFill>
                  <a:srgbClr val="000000"/>
                </a:solidFill>
                <a:latin typeface="Calibri"/>
                <a:ea typeface="Calibri"/>
                <a:cs typeface="Calibri"/>
                <a:sym typeface="Calibri"/>
              </a:rPr>
              <a:t>Rolling 36-Month Means, Standard Deviations,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200"/>
              <a:buFont typeface="Arial"/>
              <a:buNone/>
            </a:pPr>
            <a:r>
              <a:rPr lang="en-US" sz="3200" b="1" i="1" u="none" strike="noStrike" cap="none">
                <a:solidFill>
                  <a:srgbClr val="000000"/>
                </a:solidFill>
                <a:latin typeface="Calibri"/>
                <a:ea typeface="Calibri"/>
                <a:cs typeface="Calibri"/>
                <a:sym typeface="Calibri"/>
              </a:rPr>
              <a:t>and Risk-Adjusted Returns </a:t>
            </a:r>
            <a:r>
              <a:rPr lang="en-US" sz="3200" b="1" i="0" u="none" strike="noStrike" cap="none">
                <a:solidFill>
                  <a:srgbClr val="000000"/>
                </a:solidFill>
                <a:latin typeface="Calibri"/>
                <a:ea typeface="Calibri"/>
                <a:cs typeface="Calibri"/>
                <a:sym typeface="Calibri"/>
              </a:rPr>
              <a:t>                                                   </a:t>
            </a:r>
            <a:r>
              <a:rPr lang="en-US" sz="3200" b="0" i="0" u="none" strike="noStrike" cap="none">
                <a:solidFill>
                  <a:srgbClr val="000000"/>
                </a:solidFill>
                <a:latin typeface="Calibri"/>
                <a:ea typeface="Calibri"/>
                <a:cs typeface="Calibri"/>
                <a:sym typeface="Calibri"/>
              </a:rPr>
              <a:t>page 3 of 4</a:t>
            </a:r>
            <a:endParaRPr sz="1400" b="0" i="0" u="none" strike="noStrike" cap="none">
              <a:solidFill>
                <a:srgbClr val="000000"/>
              </a:solidFill>
              <a:latin typeface="Arial"/>
              <a:ea typeface="Arial"/>
              <a:cs typeface="Arial"/>
              <a:sym typeface="Arial"/>
            </a:endParaRPr>
          </a:p>
        </p:txBody>
      </p:sp>
      <p:pic>
        <p:nvPicPr>
          <p:cNvPr id="265" name="Google Shape;265;p43"/>
          <p:cNvPicPr preferRelativeResize="0"/>
          <p:nvPr/>
        </p:nvPicPr>
        <p:blipFill rotWithShape="1">
          <a:blip r:embed="rId3">
            <a:alphaModFix/>
          </a:blip>
          <a:srcRect t="33220"/>
          <a:stretch/>
        </p:blipFill>
        <p:spPr>
          <a:xfrm>
            <a:off x="1524000" y="1401358"/>
            <a:ext cx="9144000" cy="476235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44"/>
          <p:cNvSpPr txBox="1"/>
          <p:nvPr/>
        </p:nvSpPr>
        <p:spPr>
          <a:xfrm>
            <a:off x="445008" y="192024"/>
            <a:ext cx="11301984" cy="1560576"/>
          </a:xfrm>
          <a:prstGeom prst="rect">
            <a:avLst/>
          </a:prstGeom>
          <a:noFill/>
          <a:ln>
            <a:noFill/>
          </a:ln>
        </p:spPr>
        <p:txBody>
          <a:bodyPr spcFirstLastPara="1" wrap="square" lIns="91425" tIns="45700" rIns="91425" bIns="45700" anchor="t" anchorCtr="0">
            <a:normAutofit/>
          </a:bodyPr>
          <a:lstStyle/>
          <a:p>
            <a:pPr marL="0" marR="0" lvl="0" indent="0" algn="l" rtl="0">
              <a:lnSpc>
                <a:spcPct val="100000"/>
              </a:lnSpc>
              <a:spcBef>
                <a:spcPts val="0"/>
              </a:spcBef>
              <a:spcAft>
                <a:spcPts val="0"/>
              </a:spcAft>
              <a:buClr>
                <a:srgbClr val="000000"/>
              </a:buClr>
              <a:buSzPts val="3200"/>
              <a:buFont typeface="Arial"/>
              <a:buNone/>
            </a:pPr>
            <a:r>
              <a:rPr lang="en-US" sz="3200" b="1" i="1" u="none" strike="noStrike" cap="none">
                <a:solidFill>
                  <a:srgbClr val="000000"/>
                </a:solidFill>
                <a:latin typeface="Calibri"/>
                <a:ea typeface="Calibri"/>
                <a:cs typeface="Calibri"/>
                <a:sym typeface="Calibri"/>
              </a:rPr>
              <a:t>Rolling 36-Month Means, Standard Deviations,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200"/>
              <a:buFont typeface="Arial"/>
              <a:buNone/>
            </a:pPr>
            <a:r>
              <a:rPr lang="en-US" sz="3200" b="1" i="1" u="none" strike="noStrike" cap="none">
                <a:solidFill>
                  <a:srgbClr val="000000"/>
                </a:solidFill>
                <a:latin typeface="Calibri"/>
                <a:ea typeface="Calibri"/>
                <a:cs typeface="Calibri"/>
                <a:sym typeface="Calibri"/>
              </a:rPr>
              <a:t>and Risk-Adjusted Returns </a:t>
            </a:r>
            <a:r>
              <a:rPr lang="en-US" sz="3200" b="1" i="0" u="none" strike="noStrike" cap="none">
                <a:solidFill>
                  <a:srgbClr val="000000"/>
                </a:solidFill>
                <a:latin typeface="Calibri"/>
                <a:ea typeface="Calibri"/>
                <a:cs typeface="Calibri"/>
                <a:sym typeface="Calibri"/>
              </a:rPr>
              <a:t>                                                   </a:t>
            </a:r>
            <a:r>
              <a:rPr lang="en-US" sz="3200" b="0" i="0" u="none" strike="noStrike" cap="none">
                <a:solidFill>
                  <a:srgbClr val="000000"/>
                </a:solidFill>
                <a:latin typeface="Calibri"/>
                <a:ea typeface="Calibri"/>
                <a:cs typeface="Calibri"/>
                <a:sym typeface="Calibri"/>
              </a:rPr>
              <a:t>page 4 of 4</a:t>
            </a:r>
            <a:endParaRPr sz="1400" b="0" i="0" u="none" strike="noStrike" cap="none">
              <a:solidFill>
                <a:srgbClr val="000000"/>
              </a:solidFill>
              <a:latin typeface="Arial"/>
              <a:ea typeface="Arial"/>
              <a:cs typeface="Arial"/>
              <a:sym typeface="Arial"/>
            </a:endParaRPr>
          </a:p>
        </p:txBody>
      </p:sp>
      <p:pic>
        <p:nvPicPr>
          <p:cNvPr id="271" name="Google Shape;271;p44"/>
          <p:cNvPicPr preferRelativeResize="0"/>
          <p:nvPr/>
        </p:nvPicPr>
        <p:blipFill rotWithShape="1">
          <a:blip r:embed="rId3">
            <a:alphaModFix/>
          </a:blip>
          <a:srcRect/>
          <a:stretch/>
        </p:blipFill>
        <p:spPr>
          <a:xfrm>
            <a:off x="1524000" y="1480150"/>
            <a:ext cx="9144000" cy="474785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45"/>
          <p:cNvSpPr txBox="1"/>
          <p:nvPr/>
        </p:nvSpPr>
        <p:spPr>
          <a:xfrm>
            <a:off x="445008" y="192024"/>
            <a:ext cx="11301984" cy="1560576"/>
          </a:xfrm>
          <a:prstGeom prst="rect">
            <a:avLst/>
          </a:prstGeom>
          <a:noFill/>
          <a:ln>
            <a:noFill/>
          </a:ln>
        </p:spPr>
        <p:txBody>
          <a:bodyPr spcFirstLastPara="1" wrap="square" lIns="91425" tIns="45700" rIns="91425" bIns="45700" anchor="t" anchorCtr="0">
            <a:norm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a:solidFill>
                  <a:srgbClr val="000000"/>
                </a:solidFill>
                <a:latin typeface="Calibri"/>
                <a:ea typeface="Calibri"/>
                <a:cs typeface="Calibri"/>
                <a:sym typeface="Calibri"/>
              </a:rPr>
              <a:t>Asset Risk-Return Characteristics</a:t>
            </a:r>
            <a:endParaRPr sz="3200" b="0" i="0" u="none" strike="noStrike" cap="none">
              <a:solidFill>
                <a:srgbClr val="000000"/>
              </a:solidFill>
              <a:latin typeface="Calibri"/>
              <a:ea typeface="Calibri"/>
              <a:cs typeface="Calibri"/>
              <a:sym typeface="Calibri"/>
            </a:endParaRPr>
          </a:p>
        </p:txBody>
      </p:sp>
      <p:pic>
        <p:nvPicPr>
          <p:cNvPr id="277" name="Google Shape;277;p45" descr="A table with numbers and a number of numbers&#10;&#10;Description automatically generated with medium confidence"/>
          <p:cNvPicPr preferRelativeResize="0"/>
          <p:nvPr/>
        </p:nvPicPr>
        <p:blipFill rotWithShape="1">
          <a:blip r:embed="rId3">
            <a:alphaModFix/>
          </a:blip>
          <a:srcRect/>
          <a:stretch/>
        </p:blipFill>
        <p:spPr>
          <a:xfrm>
            <a:off x="1066800" y="1316482"/>
            <a:ext cx="10058400" cy="4430639"/>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Google Shape;282;p46"/>
          <p:cNvSpPr txBox="1"/>
          <p:nvPr/>
        </p:nvSpPr>
        <p:spPr>
          <a:xfrm>
            <a:off x="445008" y="192024"/>
            <a:ext cx="11301984" cy="1560576"/>
          </a:xfrm>
          <a:prstGeom prst="rect">
            <a:avLst/>
          </a:prstGeom>
          <a:noFill/>
          <a:ln>
            <a:noFill/>
          </a:ln>
        </p:spPr>
        <p:txBody>
          <a:bodyPr spcFirstLastPara="1" wrap="square" lIns="91425" tIns="45700" rIns="91425" bIns="45700" anchor="t" anchorCtr="0">
            <a:norm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a:solidFill>
                  <a:srgbClr val="000000"/>
                </a:solidFill>
                <a:latin typeface="Calibri"/>
                <a:ea typeface="Calibri"/>
                <a:cs typeface="Calibri"/>
                <a:sym typeface="Calibri"/>
              </a:rPr>
              <a:t>Model Analysis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200"/>
              <a:buFont typeface="Arial"/>
              <a:buNone/>
            </a:pPr>
            <a:r>
              <a:rPr lang="en-US" sz="3200" b="1" i="0" u="none" strike="noStrike" cap="none">
                <a:solidFill>
                  <a:srgbClr val="000000"/>
                </a:solidFill>
                <a:latin typeface="Calibri"/>
                <a:ea typeface="Calibri"/>
                <a:cs typeface="Calibri"/>
                <a:sym typeface="Calibri"/>
              </a:rPr>
              <a:t>Portfolio Weights Table</a:t>
            </a:r>
            <a:endParaRPr sz="3200" b="0" i="0" u="none" strike="noStrike" cap="none">
              <a:solidFill>
                <a:srgbClr val="000000"/>
              </a:solidFill>
              <a:latin typeface="Calibri"/>
              <a:ea typeface="Calibri"/>
              <a:cs typeface="Calibri"/>
              <a:sym typeface="Calibri"/>
            </a:endParaRPr>
          </a:p>
        </p:txBody>
      </p:sp>
      <p:pic>
        <p:nvPicPr>
          <p:cNvPr id="283" name="Google Shape;283;p46" descr="A screenshot of a computer screen&#10;&#10;Description automatically generated"/>
          <p:cNvPicPr preferRelativeResize="0"/>
          <p:nvPr/>
        </p:nvPicPr>
        <p:blipFill rotWithShape="1">
          <a:blip r:embed="rId3">
            <a:alphaModFix/>
          </a:blip>
          <a:srcRect b="51367"/>
          <a:stretch/>
        </p:blipFill>
        <p:spPr>
          <a:xfrm>
            <a:off x="905833" y="1885147"/>
            <a:ext cx="10058400" cy="3503143"/>
          </a:xfrm>
          <a:prstGeom prst="rect">
            <a:avLst/>
          </a:prstGeom>
          <a:solidFill>
            <a:srgbClr val="ECECEC"/>
          </a:solidFill>
          <a:ln w="88900" cap="sq" cmpd="sng">
            <a:solidFill>
              <a:srgbClr val="FFFFFF"/>
            </a:solidFill>
            <a:prstDash val="solid"/>
            <a:miter lim="800000"/>
            <a:headEnd type="none" w="sm" len="sm"/>
            <a:tailEnd type="none" w="sm" len="sm"/>
          </a:ln>
          <a:effectLst>
            <a:outerShdw blurRad="55000" dist="18000" dir="5400000" algn="tl" rotWithShape="0">
              <a:srgbClr val="000000">
                <a:alpha val="40000"/>
              </a:srgbClr>
            </a:outerShdw>
          </a:effectLst>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p47"/>
          <p:cNvSpPr txBox="1"/>
          <p:nvPr/>
        </p:nvSpPr>
        <p:spPr>
          <a:xfrm>
            <a:off x="445008" y="192024"/>
            <a:ext cx="11301984" cy="1560576"/>
          </a:xfrm>
          <a:prstGeom prst="rect">
            <a:avLst/>
          </a:prstGeom>
          <a:noFill/>
          <a:ln>
            <a:noFill/>
          </a:ln>
        </p:spPr>
        <p:txBody>
          <a:bodyPr spcFirstLastPara="1" wrap="square" lIns="91425" tIns="45700" rIns="91425" bIns="45700" anchor="t" anchorCtr="0">
            <a:norm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a:solidFill>
                  <a:srgbClr val="000000"/>
                </a:solidFill>
                <a:latin typeface="Calibri"/>
                <a:ea typeface="Calibri"/>
                <a:cs typeface="Calibri"/>
                <a:sym typeface="Calibri"/>
              </a:rPr>
              <a:t>Model Analysis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200"/>
              <a:buFont typeface="Arial"/>
              <a:buNone/>
            </a:pPr>
            <a:r>
              <a:rPr lang="en-US" sz="3200" b="1" i="0" u="none" strike="noStrike" cap="none">
                <a:solidFill>
                  <a:srgbClr val="000000"/>
                </a:solidFill>
                <a:latin typeface="Calibri"/>
                <a:ea typeface="Calibri"/>
                <a:cs typeface="Calibri"/>
                <a:sym typeface="Calibri"/>
              </a:rPr>
              <a:t>Risk Contribution Table</a:t>
            </a:r>
            <a:endParaRPr sz="3200" b="0" i="0" u="none" strike="noStrike" cap="none">
              <a:solidFill>
                <a:srgbClr val="000000"/>
              </a:solidFill>
              <a:latin typeface="Calibri"/>
              <a:ea typeface="Calibri"/>
              <a:cs typeface="Calibri"/>
              <a:sym typeface="Calibri"/>
            </a:endParaRPr>
          </a:p>
        </p:txBody>
      </p:sp>
      <p:pic>
        <p:nvPicPr>
          <p:cNvPr id="289" name="Google Shape;289;p47" descr="A screenshot of a computer screen&#10;&#10;Description automatically generated"/>
          <p:cNvPicPr preferRelativeResize="0"/>
          <p:nvPr/>
        </p:nvPicPr>
        <p:blipFill rotWithShape="1">
          <a:blip r:embed="rId3">
            <a:alphaModFix/>
          </a:blip>
          <a:srcRect t="50519" b="578"/>
          <a:stretch/>
        </p:blipFill>
        <p:spPr>
          <a:xfrm>
            <a:off x="1104675" y="1752600"/>
            <a:ext cx="10058400" cy="3522333"/>
          </a:xfrm>
          <a:prstGeom prst="rect">
            <a:avLst/>
          </a:prstGeom>
          <a:solidFill>
            <a:srgbClr val="ECECEC"/>
          </a:solidFill>
          <a:ln w="88900" cap="sq" cmpd="sng">
            <a:solidFill>
              <a:srgbClr val="FFFFFF"/>
            </a:solidFill>
            <a:prstDash val="solid"/>
            <a:miter lim="800000"/>
            <a:headEnd type="none" w="sm" len="sm"/>
            <a:tailEnd type="none" w="sm" len="sm"/>
          </a:ln>
          <a:effectLst>
            <a:outerShdw blurRad="55000" dist="18000" dir="5400000" algn="tl" rotWithShape="0">
              <a:srgbClr val="000000">
                <a:alpha val="40000"/>
              </a:srgbClr>
            </a:outerShdw>
          </a:effectLst>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Google Shape;294;p48"/>
          <p:cNvSpPr txBox="1"/>
          <p:nvPr/>
        </p:nvSpPr>
        <p:spPr>
          <a:xfrm>
            <a:off x="445008" y="192024"/>
            <a:ext cx="11301984" cy="1560576"/>
          </a:xfrm>
          <a:prstGeom prst="rect">
            <a:avLst/>
          </a:prstGeom>
          <a:noFill/>
          <a:ln>
            <a:noFill/>
          </a:ln>
        </p:spPr>
        <p:txBody>
          <a:bodyPr spcFirstLastPara="1" wrap="square" lIns="91425" tIns="45700" rIns="91425" bIns="45700" anchor="t" anchorCtr="0">
            <a:norm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a:solidFill>
                  <a:srgbClr val="000000"/>
                </a:solidFill>
                <a:latin typeface="Calibri"/>
                <a:ea typeface="Calibri"/>
                <a:cs typeface="Calibri"/>
                <a:sym typeface="Calibri"/>
              </a:rPr>
              <a:t>Model Analysis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200"/>
              <a:buFont typeface="Arial"/>
              <a:buNone/>
            </a:pPr>
            <a:r>
              <a:rPr lang="en-US" sz="3200" b="1" i="0" u="none" strike="noStrike" cap="none">
                <a:solidFill>
                  <a:srgbClr val="000000"/>
                </a:solidFill>
                <a:latin typeface="Calibri"/>
                <a:ea typeface="Calibri"/>
                <a:cs typeface="Calibri"/>
                <a:sym typeface="Calibri"/>
              </a:rPr>
              <a:t>Performance Metrics Table</a:t>
            </a:r>
            <a:endParaRPr sz="3200" b="0" i="0" u="none" strike="noStrike" cap="none">
              <a:solidFill>
                <a:srgbClr val="000000"/>
              </a:solidFill>
              <a:latin typeface="Calibri"/>
              <a:ea typeface="Calibri"/>
              <a:cs typeface="Calibri"/>
              <a:sym typeface="Calibri"/>
            </a:endParaRPr>
          </a:p>
        </p:txBody>
      </p:sp>
      <p:pic>
        <p:nvPicPr>
          <p:cNvPr id="295" name="Google Shape;295;p48"/>
          <p:cNvPicPr preferRelativeResize="0"/>
          <p:nvPr/>
        </p:nvPicPr>
        <p:blipFill rotWithShape="1">
          <a:blip r:embed="rId3">
            <a:alphaModFix/>
          </a:blip>
          <a:srcRect/>
          <a:stretch/>
        </p:blipFill>
        <p:spPr>
          <a:xfrm>
            <a:off x="738103" y="1688048"/>
            <a:ext cx="10058400" cy="1332523"/>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49"/>
          <p:cNvSpPr txBox="1"/>
          <p:nvPr/>
        </p:nvSpPr>
        <p:spPr>
          <a:xfrm>
            <a:off x="445008" y="192024"/>
            <a:ext cx="11301984" cy="1560576"/>
          </a:xfrm>
          <a:prstGeom prst="rect">
            <a:avLst/>
          </a:prstGeom>
          <a:noFill/>
          <a:ln>
            <a:noFill/>
          </a:ln>
        </p:spPr>
        <p:txBody>
          <a:bodyPr spcFirstLastPara="1" wrap="square" lIns="91425" tIns="45700" rIns="91425" bIns="45700" anchor="t" anchorCtr="0">
            <a:norm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a:solidFill>
                  <a:srgbClr val="000000"/>
                </a:solidFill>
                <a:latin typeface="Calibri"/>
                <a:ea typeface="Calibri"/>
                <a:cs typeface="Calibri"/>
                <a:sym typeface="Calibri"/>
              </a:rPr>
              <a:t>Model Analysis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200"/>
              <a:buFont typeface="Arial"/>
              <a:buNone/>
            </a:pPr>
            <a:r>
              <a:rPr lang="en-US" sz="3200" b="1" i="0" u="none" strike="noStrike" cap="none">
                <a:solidFill>
                  <a:srgbClr val="000000"/>
                </a:solidFill>
                <a:latin typeface="Calibri"/>
                <a:ea typeface="Calibri"/>
                <a:cs typeface="Calibri"/>
                <a:sym typeface="Calibri"/>
              </a:rPr>
              <a:t>Annual Return Table</a:t>
            </a:r>
            <a:endParaRPr sz="3200" b="0" i="0" u="none" strike="noStrike" cap="none">
              <a:solidFill>
                <a:srgbClr val="000000"/>
              </a:solidFill>
              <a:latin typeface="Calibri"/>
              <a:ea typeface="Calibri"/>
              <a:cs typeface="Calibri"/>
              <a:sym typeface="Calibri"/>
            </a:endParaRPr>
          </a:p>
        </p:txBody>
      </p:sp>
      <p:pic>
        <p:nvPicPr>
          <p:cNvPr id="301" name="Google Shape;301;p49" descr="A white sheet with black text&#10;&#10;Description automatically generated"/>
          <p:cNvPicPr preferRelativeResize="0"/>
          <p:nvPr/>
        </p:nvPicPr>
        <p:blipFill rotWithShape="1">
          <a:blip r:embed="rId3">
            <a:alphaModFix/>
          </a:blip>
          <a:srcRect/>
          <a:stretch/>
        </p:blipFill>
        <p:spPr>
          <a:xfrm>
            <a:off x="1066800" y="1752600"/>
            <a:ext cx="10058400" cy="3112086"/>
          </a:xfrm>
          <a:prstGeom prst="rect">
            <a:avLst/>
          </a:prstGeom>
          <a:solidFill>
            <a:srgbClr val="ECECEC"/>
          </a:solidFill>
          <a:ln w="190500" cap="rnd" cmpd="sng">
            <a:solidFill>
              <a:srgbClr val="FFFFFF"/>
            </a:solidFill>
            <a:prstDash val="solid"/>
            <a:round/>
            <a:headEnd type="none" w="sm" len="sm"/>
            <a:tailEnd type="none" w="sm" len="sm"/>
          </a:ln>
          <a:effectLst>
            <a:outerShdw blurRad="50000" algn="tl" rotWithShape="0">
              <a:srgbClr val="000000">
                <a:alpha val="40000"/>
              </a:srgbClr>
            </a:outerShdw>
          </a:effectLst>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Google Shape;306;p50"/>
          <p:cNvSpPr txBox="1"/>
          <p:nvPr/>
        </p:nvSpPr>
        <p:spPr>
          <a:xfrm>
            <a:off x="445008" y="192024"/>
            <a:ext cx="11301984" cy="1560576"/>
          </a:xfrm>
          <a:prstGeom prst="rect">
            <a:avLst/>
          </a:prstGeom>
          <a:noFill/>
          <a:ln>
            <a:noFill/>
          </a:ln>
        </p:spPr>
        <p:txBody>
          <a:bodyPr spcFirstLastPara="1" wrap="square" lIns="91425" tIns="45700" rIns="91425" bIns="45700" anchor="t" anchorCtr="0">
            <a:norm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a:solidFill>
                  <a:srgbClr val="000000"/>
                </a:solidFill>
                <a:latin typeface="Calibri"/>
                <a:ea typeface="Calibri"/>
                <a:cs typeface="Calibri"/>
                <a:sym typeface="Calibri"/>
              </a:rPr>
              <a:t>Model Analysis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200"/>
              <a:buFont typeface="Arial"/>
              <a:buNone/>
            </a:pPr>
            <a:r>
              <a:rPr lang="en-US" sz="3200" b="1" i="0" u="none" strike="noStrike" cap="none">
                <a:solidFill>
                  <a:srgbClr val="000000"/>
                </a:solidFill>
                <a:latin typeface="Calibri"/>
                <a:ea typeface="Calibri"/>
                <a:cs typeface="Calibri"/>
                <a:sym typeface="Calibri"/>
              </a:rPr>
              <a:t>Regression Results Table</a:t>
            </a:r>
            <a:endParaRPr sz="3200" b="0" i="0" u="none" strike="noStrike" cap="none">
              <a:solidFill>
                <a:srgbClr val="000000"/>
              </a:solidFill>
              <a:latin typeface="Calibri"/>
              <a:ea typeface="Calibri"/>
              <a:cs typeface="Calibri"/>
              <a:sym typeface="Calibri"/>
            </a:endParaRPr>
          </a:p>
        </p:txBody>
      </p:sp>
      <p:pic>
        <p:nvPicPr>
          <p:cNvPr id="307" name="Google Shape;307;p50" descr="A table with numbers and text&#10;&#10;Description automatically generated"/>
          <p:cNvPicPr preferRelativeResize="0"/>
          <p:nvPr/>
        </p:nvPicPr>
        <p:blipFill rotWithShape="1">
          <a:blip r:embed="rId3">
            <a:alphaModFix/>
          </a:blip>
          <a:srcRect/>
          <a:stretch/>
        </p:blipFill>
        <p:spPr>
          <a:xfrm>
            <a:off x="1066800" y="1752600"/>
            <a:ext cx="10058400" cy="1737653"/>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0"/>
        <p:cNvGrpSpPr/>
        <p:nvPr/>
      </p:nvGrpSpPr>
      <p:grpSpPr>
        <a:xfrm>
          <a:off x="0" y="0"/>
          <a:ext cx="0" cy="0"/>
          <a:chOff x="0" y="0"/>
          <a:chExt cx="0" cy="0"/>
        </a:xfrm>
      </p:grpSpPr>
      <p:sp>
        <p:nvSpPr>
          <p:cNvPr id="81" name="Google Shape;81;p15"/>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rgbClr val="3F3F3F"/>
              </a:buClr>
              <a:buSzPts val="1800"/>
              <a:buNone/>
            </a:pPr>
            <a:r>
              <a:rPr lang="en-US" sz="4800" b="1">
                <a:latin typeface="Calibri"/>
                <a:ea typeface="Calibri"/>
                <a:cs typeface="Calibri"/>
                <a:sym typeface="Calibri"/>
              </a:rPr>
              <a:t>Introduction</a:t>
            </a:r>
            <a:endParaRPr/>
          </a:p>
        </p:txBody>
      </p:sp>
      <p:sp>
        <p:nvSpPr>
          <p:cNvPr id="82" name="Google Shape;82;p15"/>
          <p:cNvSpPr txBox="1">
            <a:spLocks noGrp="1"/>
          </p:cNvSpPr>
          <p:nvPr>
            <p:ph type="body" idx="1"/>
          </p:nvPr>
        </p:nvSpPr>
        <p:spPr>
          <a:xfrm>
            <a:off x="1097280" y="2108201"/>
            <a:ext cx="10058400" cy="3760891"/>
          </a:xfrm>
          <a:prstGeom prst="rect">
            <a:avLst/>
          </a:prstGeom>
          <a:noFill/>
          <a:ln>
            <a:noFill/>
          </a:ln>
        </p:spPr>
        <p:txBody>
          <a:bodyPr spcFirstLastPara="1" wrap="square" lIns="0" tIns="45700" rIns="0" bIns="45700" anchor="t" anchorCtr="0">
            <a:normAutofit/>
          </a:bodyPr>
          <a:lstStyle/>
          <a:p>
            <a:pPr marL="457200" lvl="0" indent="-457200" algn="l" rtl="0">
              <a:lnSpc>
                <a:spcPct val="107000"/>
              </a:lnSpc>
              <a:spcBef>
                <a:spcPts val="0"/>
              </a:spcBef>
              <a:spcAft>
                <a:spcPts val="0"/>
              </a:spcAft>
              <a:buClr>
                <a:srgbClr val="3F3F3F"/>
              </a:buClr>
              <a:buSzPts val="1800"/>
              <a:buFont typeface="Courier New"/>
              <a:buChar char="o"/>
            </a:pPr>
            <a:r>
              <a:rPr lang="en-US" sz="2800" b="1">
                <a:latin typeface="Calibri"/>
                <a:ea typeface="Calibri"/>
                <a:cs typeface="Calibri"/>
                <a:sym typeface="Calibri"/>
              </a:rPr>
              <a:t>Background</a:t>
            </a:r>
            <a:endParaRPr/>
          </a:p>
          <a:p>
            <a:pPr marL="457200" lvl="1" indent="0" algn="l" rtl="0">
              <a:lnSpc>
                <a:spcPct val="107000"/>
              </a:lnSpc>
              <a:spcBef>
                <a:spcPts val="0"/>
              </a:spcBef>
              <a:spcAft>
                <a:spcPts val="0"/>
              </a:spcAft>
              <a:buSzPts val="1800"/>
              <a:buNone/>
            </a:pPr>
            <a:r>
              <a:rPr lang="en-US" sz="2400">
                <a:latin typeface="Calibri"/>
                <a:ea typeface="Calibri"/>
                <a:cs typeface="Calibri"/>
                <a:sym typeface="Calibri"/>
              </a:rPr>
              <a:t>Significant client losses in 2022 prompted a shift to safer Treasury Bills. With rate cuts now likely, clients are looking for alternative strategies that return over 4% with reduced risk.</a:t>
            </a:r>
            <a:endParaRPr/>
          </a:p>
          <a:p>
            <a:pPr marL="0" marR="0" lvl="0" indent="0" algn="l" rtl="0">
              <a:lnSpc>
                <a:spcPct val="107000"/>
              </a:lnSpc>
              <a:spcBef>
                <a:spcPts val="0"/>
              </a:spcBef>
              <a:spcAft>
                <a:spcPts val="0"/>
              </a:spcAft>
              <a:buSzPts val="1800"/>
              <a:buNone/>
            </a:pPr>
            <a:endParaRPr sz="900">
              <a:latin typeface="Calibri"/>
              <a:ea typeface="Calibri"/>
              <a:cs typeface="Calibri"/>
              <a:sym typeface="Calibri"/>
            </a:endParaRPr>
          </a:p>
          <a:p>
            <a:pPr marL="457200" lvl="0" indent="-457200" algn="l" rtl="0">
              <a:lnSpc>
                <a:spcPct val="107000"/>
              </a:lnSpc>
              <a:spcBef>
                <a:spcPts val="0"/>
              </a:spcBef>
              <a:spcAft>
                <a:spcPts val="0"/>
              </a:spcAft>
              <a:buClr>
                <a:srgbClr val="3F3F3F"/>
              </a:buClr>
              <a:buSzPts val="1800"/>
              <a:buFont typeface="Courier New"/>
              <a:buChar char="o"/>
            </a:pPr>
            <a:r>
              <a:rPr lang="en-US" sz="2800" b="1">
                <a:latin typeface="Calibri"/>
                <a:ea typeface="Calibri"/>
                <a:cs typeface="Calibri"/>
                <a:sym typeface="Calibri"/>
              </a:rPr>
              <a:t>Goal</a:t>
            </a:r>
            <a:endParaRPr/>
          </a:p>
          <a:p>
            <a:pPr marL="457200" lvl="1" indent="0" algn="l" rtl="0">
              <a:lnSpc>
                <a:spcPct val="107000"/>
              </a:lnSpc>
              <a:spcBef>
                <a:spcPts val="0"/>
              </a:spcBef>
              <a:spcAft>
                <a:spcPts val="0"/>
              </a:spcAft>
              <a:buSzPts val="1800"/>
              <a:buNone/>
            </a:pPr>
            <a:r>
              <a:rPr lang="en-US" sz="2400">
                <a:latin typeface="Calibri"/>
                <a:ea typeface="Calibri"/>
                <a:cs typeface="Calibri"/>
                <a:sym typeface="Calibri"/>
              </a:rPr>
              <a:t>Explore new investment strategies using liquid funds, comparing Risk Parity, Minimum Variance, and Maximum Diversification approaches to provide enhanced returns while managing risks.</a:t>
            </a:r>
            <a:endParaRPr/>
          </a:p>
          <a:p>
            <a:pPr marL="457200" lvl="0" indent="-228600" algn="l" rtl="0">
              <a:lnSpc>
                <a:spcPct val="110000"/>
              </a:lnSpc>
              <a:spcBef>
                <a:spcPts val="1200"/>
              </a:spcBef>
              <a:spcAft>
                <a:spcPts val="0"/>
              </a:spcAft>
              <a:buSzPts val="1800"/>
              <a:buNone/>
            </a:pPr>
            <a:endParaRPr/>
          </a:p>
        </p:txBody>
      </p:sp>
      <p:pic>
        <p:nvPicPr>
          <p:cNvPr id="3" name="Picture 2">
            <a:extLst>
              <a:ext uri="{FF2B5EF4-FFF2-40B4-BE49-F238E27FC236}">
                <a16:creationId xmlns:a16="http://schemas.microsoft.com/office/drawing/2014/main" id="{B64D675E-BD7E-E5FD-7D4C-B45497EC788F}"/>
              </a:ext>
            </a:extLst>
          </p:cNvPr>
          <p:cNvPicPr>
            <a:picLocks noChangeAspect="1"/>
          </p:cNvPicPr>
          <p:nvPr/>
        </p:nvPicPr>
        <p:blipFill>
          <a:blip r:embed="rId3">
            <a:alphaModFix amt="20000"/>
          </a:blip>
          <a:stretch>
            <a:fillRect/>
          </a:stretch>
        </p:blipFill>
        <p:spPr>
          <a:xfrm>
            <a:off x="11583935" y="89708"/>
            <a:ext cx="562053" cy="619211"/>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Google Shape;312;p51"/>
          <p:cNvSpPr txBox="1"/>
          <p:nvPr/>
        </p:nvSpPr>
        <p:spPr>
          <a:xfrm>
            <a:off x="445008" y="192024"/>
            <a:ext cx="11301984" cy="1560576"/>
          </a:xfrm>
          <a:prstGeom prst="rect">
            <a:avLst/>
          </a:prstGeom>
          <a:noFill/>
          <a:ln>
            <a:noFill/>
          </a:ln>
        </p:spPr>
        <p:txBody>
          <a:bodyPr spcFirstLastPara="1" wrap="square" lIns="91425" tIns="45700" rIns="91425" bIns="45700" anchor="t" anchorCtr="0">
            <a:norm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a:solidFill>
                  <a:srgbClr val="000000"/>
                </a:solidFill>
                <a:latin typeface="Calibri"/>
                <a:ea typeface="Calibri"/>
                <a:cs typeface="Calibri"/>
                <a:sym typeface="Calibri"/>
              </a:rPr>
              <a:t>Model Analysis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200"/>
              <a:buFont typeface="Arial"/>
              <a:buNone/>
            </a:pPr>
            <a:r>
              <a:rPr lang="en-US" sz="3200" b="1" i="0" u="none" strike="noStrike" cap="none">
                <a:solidFill>
                  <a:srgbClr val="000000"/>
                </a:solidFill>
                <a:latin typeface="Calibri"/>
                <a:ea typeface="Calibri"/>
                <a:cs typeface="Calibri"/>
                <a:sym typeface="Calibri"/>
              </a:rPr>
              <a:t>Fama French Factors</a:t>
            </a:r>
            <a:endParaRPr sz="3200" b="0" i="0" u="none" strike="noStrike" cap="none">
              <a:solidFill>
                <a:srgbClr val="000000"/>
              </a:solidFill>
              <a:latin typeface="Calibri"/>
              <a:ea typeface="Calibri"/>
              <a:cs typeface="Calibri"/>
              <a:sym typeface="Calibri"/>
            </a:endParaRPr>
          </a:p>
        </p:txBody>
      </p:sp>
      <p:pic>
        <p:nvPicPr>
          <p:cNvPr id="313" name="Google Shape;313;p51"/>
          <p:cNvPicPr preferRelativeResize="0"/>
          <p:nvPr/>
        </p:nvPicPr>
        <p:blipFill rotWithShape="1">
          <a:blip r:embed="rId3">
            <a:alphaModFix/>
          </a:blip>
          <a:srcRect/>
          <a:stretch/>
        </p:blipFill>
        <p:spPr>
          <a:xfrm>
            <a:off x="1066800" y="1428413"/>
            <a:ext cx="10058400" cy="4921386"/>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9"/>
          <p:cNvSpPr txBox="1"/>
          <p:nvPr/>
        </p:nvSpPr>
        <p:spPr>
          <a:xfrm>
            <a:off x="445008" y="192024"/>
            <a:ext cx="11301984" cy="1560576"/>
          </a:xfrm>
          <a:prstGeom prst="rect">
            <a:avLst/>
          </a:prstGeom>
          <a:noFill/>
          <a:ln>
            <a:noFill/>
          </a:ln>
        </p:spPr>
        <p:txBody>
          <a:bodyPr spcFirstLastPara="1" wrap="square" lIns="91425" tIns="45700" rIns="91425" bIns="45700" anchor="t" anchorCtr="0">
            <a:norm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a:solidFill>
                  <a:srgbClr val="000000"/>
                </a:solidFill>
                <a:latin typeface="Calibri"/>
                <a:ea typeface="Calibri"/>
                <a:cs typeface="Calibri"/>
                <a:sym typeface="Calibri"/>
              </a:rPr>
              <a:t>Model Analysis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200"/>
              <a:buFont typeface="Arial"/>
              <a:buNone/>
            </a:pPr>
            <a:r>
              <a:rPr lang="en-US" sz="3200" b="1" i="0" u="none" strike="noStrike" cap="none">
                <a:solidFill>
                  <a:srgbClr val="000000"/>
                </a:solidFill>
                <a:latin typeface="Calibri"/>
                <a:ea typeface="Calibri"/>
                <a:cs typeface="Calibri"/>
                <a:sym typeface="Calibri"/>
              </a:rPr>
              <a:t>Risk Contribution Table</a:t>
            </a:r>
            <a:endParaRPr sz="3200" b="0" i="0" u="none" strike="noStrike" cap="none">
              <a:solidFill>
                <a:srgbClr val="000000"/>
              </a:solidFill>
              <a:latin typeface="Calibri"/>
              <a:ea typeface="Calibri"/>
              <a:cs typeface="Calibri"/>
              <a:sym typeface="Calibri"/>
            </a:endParaRPr>
          </a:p>
        </p:txBody>
      </p:sp>
      <p:pic>
        <p:nvPicPr>
          <p:cNvPr id="2" name="Picture 1">
            <a:extLst>
              <a:ext uri="{FF2B5EF4-FFF2-40B4-BE49-F238E27FC236}">
                <a16:creationId xmlns:a16="http://schemas.microsoft.com/office/drawing/2014/main" id="{2084758A-4593-C35A-0226-0EE920193865}"/>
              </a:ext>
            </a:extLst>
          </p:cNvPr>
          <p:cNvPicPr>
            <a:picLocks noChangeAspect="1"/>
          </p:cNvPicPr>
          <p:nvPr/>
        </p:nvPicPr>
        <p:blipFill>
          <a:blip r:embed="rId3"/>
          <a:stretch>
            <a:fillRect/>
          </a:stretch>
        </p:blipFill>
        <p:spPr>
          <a:xfrm>
            <a:off x="1406539" y="1646640"/>
            <a:ext cx="9378922" cy="4220515"/>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FF0000"/>
        </a:solidFill>
        <a:effectLst/>
      </p:bgPr>
    </p:bg>
    <p:spTree>
      <p:nvGrpSpPr>
        <p:cNvPr id="1" name="Shape 323"/>
        <p:cNvGrpSpPr/>
        <p:nvPr/>
      </p:nvGrpSpPr>
      <p:grpSpPr>
        <a:xfrm>
          <a:off x="0" y="0"/>
          <a:ext cx="0" cy="0"/>
          <a:chOff x="0" y="0"/>
          <a:chExt cx="0" cy="0"/>
        </a:xfrm>
      </p:grpSpPr>
      <p:sp>
        <p:nvSpPr>
          <p:cNvPr id="324" name="Google Shape;324;p23"/>
          <p:cNvSpPr txBox="1"/>
          <p:nvPr/>
        </p:nvSpPr>
        <p:spPr>
          <a:xfrm>
            <a:off x="445008" y="192024"/>
            <a:ext cx="11301984" cy="1560576"/>
          </a:xfrm>
          <a:prstGeom prst="rect">
            <a:avLst/>
          </a:prstGeom>
          <a:noFill/>
          <a:ln>
            <a:noFill/>
          </a:ln>
        </p:spPr>
        <p:txBody>
          <a:bodyPr spcFirstLastPara="1" wrap="square" lIns="91425" tIns="45700" rIns="91425" bIns="45700" anchor="t" anchorCtr="0">
            <a:norm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a:solidFill>
                  <a:srgbClr val="000000"/>
                </a:solidFill>
                <a:latin typeface="Calibri"/>
                <a:ea typeface="Calibri"/>
                <a:cs typeface="Calibri"/>
                <a:sym typeface="Calibri"/>
              </a:rPr>
              <a:t>Monte Carlo Analysis Table (36-months, 10,000 iterations)</a:t>
            </a:r>
            <a:endParaRPr sz="3200" b="1"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3200"/>
              <a:buFont typeface="Arial"/>
              <a:buNone/>
            </a:pPr>
            <a:r>
              <a:rPr lang="en-US" sz="3200" b="1" i="0" u="none" strike="noStrike" cap="none">
                <a:solidFill>
                  <a:srgbClr val="000000"/>
                </a:solidFill>
                <a:latin typeface="Calibri"/>
                <a:ea typeface="Calibri"/>
                <a:cs typeface="Calibri"/>
                <a:sym typeface="Calibri"/>
              </a:rPr>
              <a:t>NEED TO REPLACE WITH ACCURATE VOLATILITY CALC</a:t>
            </a:r>
            <a:endParaRPr sz="3200" b="1" i="0" u="none" strike="noStrike" cap="none">
              <a:solidFill>
                <a:srgbClr val="000000"/>
              </a:solidFill>
              <a:latin typeface="Calibri"/>
              <a:ea typeface="Calibri"/>
              <a:cs typeface="Calibri"/>
              <a:sym typeface="Calibri"/>
            </a:endParaRPr>
          </a:p>
        </p:txBody>
      </p:sp>
      <p:pic>
        <p:nvPicPr>
          <p:cNvPr id="325" name="Google Shape;325;p23"/>
          <p:cNvPicPr preferRelativeResize="0"/>
          <p:nvPr/>
        </p:nvPicPr>
        <p:blipFill rotWithShape="1">
          <a:blip r:embed="rId3">
            <a:alphaModFix/>
          </a:blip>
          <a:srcRect/>
          <a:stretch/>
        </p:blipFill>
        <p:spPr>
          <a:xfrm>
            <a:off x="841875" y="1099300"/>
            <a:ext cx="10349099" cy="452772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35"/>
        <p:cNvGrpSpPr/>
        <p:nvPr/>
      </p:nvGrpSpPr>
      <p:grpSpPr>
        <a:xfrm>
          <a:off x="0" y="0"/>
          <a:ext cx="0" cy="0"/>
          <a:chOff x="0" y="0"/>
          <a:chExt cx="0" cy="0"/>
        </a:xfrm>
      </p:grpSpPr>
      <p:sp>
        <p:nvSpPr>
          <p:cNvPr id="336" name="Google Shape;336;p25"/>
          <p:cNvSpPr txBox="1"/>
          <p:nvPr/>
        </p:nvSpPr>
        <p:spPr>
          <a:xfrm>
            <a:off x="445008" y="192024"/>
            <a:ext cx="11301984" cy="1560576"/>
          </a:xfrm>
          <a:prstGeom prst="rect">
            <a:avLst/>
          </a:prstGeom>
          <a:noFill/>
          <a:ln>
            <a:noFill/>
          </a:ln>
        </p:spPr>
        <p:txBody>
          <a:bodyPr spcFirstLastPara="1" wrap="square" lIns="91425" tIns="45700" rIns="91425" bIns="45700" anchor="t" anchorCtr="0">
            <a:norm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a:solidFill>
                  <a:srgbClr val="000000"/>
                </a:solidFill>
                <a:latin typeface="Calibri"/>
                <a:ea typeface="Calibri"/>
                <a:cs typeface="Calibri"/>
                <a:sym typeface="Calibri"/>
              </a:rPr>
              <a:t>Quantitative Goodness of Fit Tests  AIC, BIC, K-S</a:t>
            </a:r>
            <a:endParaRPr sz="3200" b="0" i="0" u="none" strike="noStrike" cap="none">
              <a:solidFill>
                <a:srgbClr val="000000"/>
              </a:solidFill>
              <a:latin typeface="Calibri"/>
              <a:ea typeface="Calibri"/>
              <a:cs typeface="Calibri"/>
              <a:sym typeface="Calibri"/>
            </a:endParaRPr>
          </a:p>
        </p:txBody>
      </p:sp>
      <p:pic>
        <p:nvPicPr>
          <p:cNvPr id="337" name="Google Shape;337;p25" descr="A screenshot of a computer screen&#10;&#10;Description automatically generated"/>
          <p:cNvPicPr preferRelativeResize="0"/>
          <p:nvPr/>
        </p:nvPicPr>
        <p:blipFill rotWithShape="1">
          <a:blip r:embed="rId3">
            <a:alphaModFix/>
          </a:blip>
          <a:srcRect/>
          <a:stretch/>
        </p:blipFill>
        <p:spPr>
          <a:xfrm>
            <a:off x="1018104" y="1284458"/>
            <a:ext cx="10058400" cy="440162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47"/>
        <p:cNvGrpSpPr/>
        <p:nvPr/>
      </p:nvGrpSpPr>
      <p:grpSpPr>
        <a:xfrm>
          <a:off x="0" y="0"/>
          <a:ext cx="0" cy="0"/>
          <a:chOff x="0" y="0"/>
          <a:chExt cx="0" cy="0"/>
        </a:xfrm>
      </p:grpSpPr>
      <p:sp>
        <p:nvSpPr>
          <p:cNvPr id="348" name="Google Shape;348;p24"/>
          <p:cNvSpPr txBox="1"/>
          <p:nvPr/>
        </p:nvSpPr>
        <p:spPr>
          <a:xfrm>
            <a:off x="445008" y="192024"/>
            <a:ext cx="11301984" cy="1560576"/>
          </a:xfrm>
          <a:prstGeom prst="rect">
            <a:avLst/>
          </a:prstGeom>
          <a:noFill/>
          <a:ln>
            <a:noFill/>
          </a:ln>
        </p:spPr>
        <p:txBody>
          <a:bodyPr spcFirstLastPara="1" wrap="square" lIns="91425" tIns="45700" rIns="91425" bIns="45700" anchor="t" anchorCtr="0">
            <a:norm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a:solidFill>
                  <a:srgbClr val="000000"/>
                </a:solidFill>
                <a:latin typeface="Calibri"/>
                <a:ea typeface="Calibri"/>
                <a:cs typeface="Calibri"/>
                <a:sym typeface="Calibri"/>
              </a:rPr>
              <a:t>Box and Whisker Plot</a:t>
            </a:r>
            <a:endParaRPr sz="3200" b="0" i="0" u="none" strike="noStrike" cap="none">
              <a:solidFill>
                <a:srgbClr val="000000"/>
              </a:solidFill>
              <a:latin typeface="Calibri"/>
              <a:ea typeface="Calibri"/>
              <a:cs typeface="Calibri"/>
              <a:sym typeface="Calibri"/>
            </a:endParaRPr>
          </a:p>
        </p:txBody>
      </p:sp>
      <p:pic>
        <p:nvPicPr>
          <p:cNvPr id="349" name="Google Shape;349;p24" descr="A chart with many colored boxes&#10;&#10;Description automatically generated with medium confidence"/>
          <p:cNvPicPr preferRelativeResize="0"/>
          <p:nvPr/>
        </p:nvPicPr>
        <p:blipFill rotWithShape="1">
          <a:blip r:embed="rId3">
            <a:alphaModFix/>
          </a:blip>
          <a:srcRect/>
          <a:stretch/>
        </p:blipFill>
        <p:spPr>
          <a:xfrm>
            <a:off x="771266" y="779100"/>
            <a:ext cx="10649467" cy="547437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6"/>
        <p:cNvGrpSpPr/>
        <p:nvPr/>
      </p:nvGrpSpPr>
      <p:grpSpPr>
        <a:xfrm>
          <a:off x="0" y="0"/>
          <a:ext cx="0" cy="0"/>
          <a:chOff x="0" y="0"/>
          <a:chExt cx="0" cy="0"/>
        </a:xfrm>
      </p:grpSpPr>
      <p:sp>
        <p:nvSpPr>
          <p:cNvPr id="87" name="Google Shape;87;p16"/>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rgbClr val="3F3F3F"/>
              </a:buClr>
              <a:buSzPts val="1800"/>
              <a:buNone/>
            </a:pPr>
            <a:r>
              <a:rPr lang="en-US" sz="4800" b="1">
                <a:latin typeface="Calibri"/>
                <a:ea typeface="Calibri"/>
                <a:cs typeface="Calibri"/>
                <a:sym typeface="Calibri"/>
              </a:rPr>
              <a:t>Data Overview</a:t>
            </a:r>
            <a:endParaRPr/>
          </a:p>
        </p:txBody>
      </p:sp>
      <p:sp>
        <p:nvSpPr>
          <p:cNvPr id="88" name="Google Shape;88;p16"/>
          <p:cNvSpPr txBox="1">
            <a:spLocks noGrp="1"/>
          </p:cNvSpPr>
          <p:nvPr>
            <p:ph type="body" idx="1"/>
          </p:nvPr>
        </p:nvSpPr>
        <p:spPr>
          <a:xfrm>
            <a:off x="1097280" y="2108201"/>
            <a:ext cx="10058400" cy="3760891"/>
          </a:xfrm>
          <a:prstGeom prst="rect">
            <a:avLst/>
          </a:prstGeom>
          <a:noFill/>
          <a:ln>
            <a:noFill/>
          </a:ln>
        </p:spPr>
        <p:txBody>
          <a:bodyPr spcFirstLastPara="1" wrap="square" lIns="0" tIns="45700" rIns="0" bIns="45700" anchor="t" anchorCtr="0">
            <a:normAutofit/>
          </a:bodyPr>
          <a:lstStyle/>
          <a:p>
            <a:pPr marL="457200" marR="0" lvl="0" indent="-457200" algn="l" rtl="0">
              <a:lnSpc>
                <a:spcPct val="107000"/>
              </a:lnSpc>
              <a:spcBef>
                <a:spcPts val="0"/>
              </a:spcBef>
              <a:spcAft>
                <a:spcPts val="0"/>
              </a:spcAft>
              <a:buClr>
                <a:srgbClr val="3F3F3F"/>
              </a:buClr>
              <a:buSzPts val="1800"/>
              <a:buFont typeface="Courier New"/>
              <a:buChar char="o"/>
            </a:pPr>
            <a:r>
              <a:rPr lang="en-US" sz="2800" b="1">
                <a:latin typeface="Calibri"/>
                <a:ea typeface="Calibri"/>
                <a:cs typeface="Calibri"/>
                <a:sym typeface="Calibri"/>
              </a:rPr>
              <a:t>Dataset</a:t>
            </a:r>
            <a:endParaRPr/>
          </a:p>
          <a:p>
            <a:pPr marL="457200" lvl="1" indent="0" algn="l" rtl="0">
              <a:lnSpc>
                <a:spcPct val="107000"/>
              </a:lnSpc>
              <a:spcBef>
                <a:spcPts val="0"/>
              </a:spcBef>
              <a:spcAft>
                <a:spcPts val="0"/>
              </a:spcAft>
              <a:buSzPts val="1800"/>
              <a:buNone/>
            </a:pPr>
            <a:r>
              <a:rPr lang="en-US" sz="2400">
                <a:latin typeface="Calibri"/>
                <a:ea typeface="Calibri"/>
                <a:cs typeface="Calibri"/>
                <a:sym typeface="Calibri"/>
              </a:rPr>
              <a:t>Monthly returns from 15 ETFs and mutual funds from November 2014 to August 2024. </a:t>
            </a:r>
            <a:endParaRPr/>
          </a:p>
          <a:p>
            <a:pPr marL="457200" lvl="1" indent="0" algn="l" rtl="0">
              <a:lnSpc>
                <a:spcPct val="107000"/>
              </a:lnSpc>
              <a:spcBef>
                <a:spcPts val="0"/>
              </a:spcBef>
              <a:spcAft>
                <a:spcPts val="0"/>
              </a:spcAft>
              <a:buSzPts val="1800"/>
              <a:buNone/>
            </a:pPr>
            <a:endParaRPr sz="2400">
              <a:latin typeface="Calibri"/>
              <a:ea typeface="Calibri"/>
              <a:cs typeface="Calibri"/>
              <a:sym typeface="Calibri"/>
            </a:endParaRPr>
          </a:p>
          <a:p>
            <a:pPr marL="457200" lvl="1" indent="0" algn="l" rtl="0">
              <a:lnSpc>
                <a:spcPct val="107000"/>
              </a:lnSpc>
              <a:spcBef>
                <a:spcPts val="0"/>
              </a:spcBef>
              <a:spcAft>
                <a:spcPts val="0"/>
              </a:spcAft>
              <a:buSzPts val="1800"/>
              <a:buNone/>
            </a:pPr>
            <a:r>
              <a:rPr lang="en-US" sz="2400">
                <a:latin typeface="Calibri"/>
                <a:ea typeface="Calibri"/>
                <a:cs typeface="Calibri"/>
                <a:sym typeface="Calibri"/>
              </a:rPr>
              <a:t>Assets - Vanguard LifeStrategy (benchmark), Bitcoin, Treasury ETFs, Gold, VIX, commodities, market neutral, long-short equity, etc.</a:t>
            </a:r>
            <a:endParaRPr/>
          </a:p>
          <a:p>
            <a:pPr marL="0" marR="0" lvl="0" indent="0" algn="l" rtl="0">
              <a:lnSpc>
                <a:spcPct val="107000"/>
              </a:lnSpc>
              <a:spcBef>
                <a:spcPts val="0"/>
              </a:spcBef>
              <a:spcAft>
                <a:spcPts val="0"/>
              </a:spcAft>
              <a:buSzPts val="1800"/>
              <a:buNone/>
            </a:pPr>
            <a:endParaRPr sz="800" b="1">
              <a:latin typeface="Calibri"/>
              <a:ea typeface="Calibri"/>
              <a:cs typeface="Calibri"/>
              <a:sym typeface="Calibri"/>
            </a:endParaRPr>
          </a:p>
          <a:p>
            <a:pPr marL="457200" lvl="0" indent="-457200" algn="l" rtl="0">
              <a:lnSpc>
                <a:spcPct val="107000"/>
              </a:lnSpc>
              <a:spcBef>
                <a:spcPts val="0"/>
              </a:spcBef>
              <a:spcAft>
                <a:spcPts val="0"/>
              </a:spcAft>
              <a:buClr>
                <a:srgbClr val="3F3F3F"/>
              </a:buClr>
              <a:buSzPts val="1800"/>
              <a:buFont typeface="Courier New"/>
              <a:buChar char="o"/>
            </a:pPr>
            <a:r>
              <a:rPr lang="en-US" sz="2800" b="1">
                <a:latin typeface="Calibri"/>
                <a:ea typeface="Calibri"/>
                <a:cs typeface="Calibri"/>
                <a:sym typeface="Calibri"/>
              </a:rPr>
              <a:t>Sources</a:t>
            </a:r>
            <a:endParaRPr/>
          </a:p>
          <a:p>
            <a:pPr marL="457200" lvl="1" indent="0" algn="l" rtl="0">
              <a:lnSpc>
                <a:spcPct val="107000"/>
              </a:lnSpc>
              <a:spcBef>
                <a:spcPts val="0"/>
              </a:spcBef>
              <a:spcAft>
                <a:spcPts val="0"/>
              </a:spcAft>
              <a:buSzPts val="1800"/>
              <a:buNone/>
            </a:pPr>
            <a:r>
              <a:rPr lang="en-US" sz="2400">
                <a:latin typeface="Calibri"/>
                <a:ea typeface="Calibri"/>
                <a:cs typeface="Calibri"/>
                <a:sym typeface="Calibri"/>
              </a:rPr>
              <a:t>From Portfolio Visualizer; standardized with no missing values. </a:t>
            </a:r>
            <a:endParaRPr/>
          </a:p>
        </p:txBody>
      </p:sp>
      <p:sp>
        <p:nvSpPr>
          <p:cNvPr id="89" name="Google Shape;89;p16"/>
          <p:cNvSpPr txBox="1"/>
          <p:nvPr/>
        </p:nvSpPr>
        <p:spPr>
          <a:xfrm>
            <a:off x="0" y="5839823"/>
            <a:ext cx="12192000"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000" b="0" i="0" u="sng" strike="noStrike" cap="none">
                <a:solidFill>
                  <a:srgbClr val="000000"/>
                </a:solidFill>
                <a:latin typeface="Arial"/>
                <a:ea typeface="Arial"/>
                <a:cs typeface="Arial"/>
                <a:sym typeface="Arial"/>
                <a:hlinkClick r:id="rId3">
                  <a:extLst>
                    <a:ext uri="{A12FA001-AC4F-418D-AE19-62706E023703}">
                      <ahyp:hlinkClr xmlns:ahyp="http://schemas.microsoft.com/office/drawing/2018/hyperlinkcolor" val="tx"/>
                    </a:ext>
                  </a:extLst>
                </a:hlinkClick>
              </a:rPr>
              <a:t>https://www.portfoliovisualizer.com/backtest-portfolio?s=y&amp;sl=5M8RhWX2CyedGtfIDJRlyP</a:t>
            </a:r>
            <a:endParaRPr sz="2000" b="0" i="0" u="none" strike="noStrike" cap="none">
              <a:solidFill>
                <a:srgbClr val="000000"/>
              </a:solidFill>
              <a:latin typeface="Arial"/>
              <a:ea typeface="Arial"/>
              <a:cs typeface="Arial"/>
              <a:sym typeface="Arial"/>
            </a:endParaRPr>
          </a:p>
        </p:txBody>
      </p:sp>
      <p:pic>
        <p:nvPicPr>
          <p:cNvPr id="3" name="Picture 2">
            <a:extLst>
              <a:ext uri="{FF2B5EF4-FFF2-40B4-BE49-F238E27FC236}">
                <a16:creationId xmlns:a16="http://schemas.microsoft.com/office/drawing/2014/main" id="{6B7743FB-0B72-81C7-4F0D-A0236BF1B144}"/>
              </a:ext>
            </a:extLst>
          </p:cNvPr>
          <p:cNvPicPr>
            <a:picLocks noChangeAspect="1"/>
          </p:cNvPicPr>
          <p:nvPr/>
        </p:nvPicPr>
        <p:blipFill>
          <a:blip r:embed="rId4">
            <a:alphaModFix amt="20000"/>
          </a:blip>
          <a:stretch>
            <a:fillRect/>
          </a:stretch>
        </p:blipFill>
        <p:spPr>
          <a:xfrm>
            <a:off x="11478275" y="75688"/>
            <a:ext cx="647790" cy="600159"/>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pic>
        <p:nvPicPr>
          <p:cNvPr id="94" name="Google Shape;94;p17" descr="A screenshot of a table&#10;&#10;Description automatically generated"/>
          <p:cNvPicPr preferRelativeResize="0"/>
          <p:nvPr/>
        </p:nvPicPr>
        <p:blipFill rotWithShape="1">
          <a:blip r:embed="rId3">
            <a:alphaModFix/>
          </a:blip>
          <a:srcRect t="2646" r="62628"/>
          <a:stretch/>
        </p:blipFill>
        <p:spPr>
          <a:xfrm>
            <a:off x="3984150" y="905213"/>
            <a:ext cx="4223700" cy="5047575"/>
          </a:xfrm>
          <a:prstGeom prst="rect">
            <a:avLst/>
          </a:prstGeom>
          <a:noFill/>
          <a:ln>
            <a:noFill/>
          </a:ln>
        </p:spPr>
      </p:pic>
      <p:sp>
        <p:nvSpPr>
          <p:cNvPr id="95" name="Google Shape;95;p17"/>
          <p:cNvSpPr txBox="1"/>
          <p:nvPr/>
        </p:nvSpPr>
        <p:spPr>
          <a:xfrm>
            <a:off x="445008" y="192024"/>
            <a:ext cx="11301984" cy="676656"/>
          </a:xfrm>
          <a:prstGeom prst="rect">
            <a:avLst/>
          </a:prstGeom>
          <a:noFill/>
          <a:ln>
            <a:noFill/>
          </a:ln>
        </p:spPr>
        <p:txBody>
          <a:bodyPr spcFirstLastPara="1" wrap="square" lIns="91425" tIns="45700" rIns="91425" bIns="45700" anchor="t" anchorCtr="0">
            <a:norm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a:solidFill>
                  <a:srgbClr val="000000"/>
                </a:solidFill>
                <a:latin typeface="Calibri"/>
                <a:ea typeface="Calibri"/>
                <a:cs typeface="Calibri"/>
                <a:sym typeface="Calibri"/>
              </a:rPr>
              <a:t>Individual Assets</a:t>
            </a:r>
            <a:endParaRPr sz="3200" b="0" i="0" u="none" strike="noStrike" cap="none">
              <a:solidFill>
                <a:srgbClr val="000000"/>
              </a:solidFill>
              <a:latin typeface="Calibri"/>
              <a:ea typeface="Calibri"/>
              <a:cs typeface="Calibri"/>
              <a:sym typeface="Calibri"/>
            </a:endParaRPr>
          </a:p>
        </p:txBody>
      </p:sp>
      <p:pic>
        <p:nvPicPr>
          <p:cNvPr id="2" name="Picture 1">
            <a:extLst>
              <a:ext uri="{FF2B5EF4-FFF2-40B4-BE49-F238E27FC236}">
                <a16:creationId xmlns:a16="http://schemas.microsoft.com/office/drawing/2014/main" id="{B04D7401-1B61-AEA8-33FE-627594A615DD}"/>
              </a:ext>
            </a:extLst>
          </p:cNvPr>
          <p:cNvPicPr>
            <a:picLocks noChangeAspect="1"/>
          </p:cNvPicPr>
          <p:nvPr/>
        </p:nvPicPr>
        <p:blipFill>
          <a:blip r:embed="rId4">
            <a:alphaModFix amt="20000"/>
          </a:blip>
          <a:stretch>
            <a:fillRect/>
          </a:stretch>
        </p:blipFill>
        <p:spPr>
          <a:xfrm>
            <a:off x="11478275" y="75688"/>
            <a:ext cx="647790" cy="600159"/>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9"/>
        <p:cNvGrpSpPr/>
        <p:nvPr/>
      </p:nvGrpSpPr>
      <p:grpSpPr>
        <a:xfrm>
          <a:off x="0" y="0"/>
          <a:ext cx="0" cy="0"/>
          <a:chOff x="0" y="0"/>
          <a:chExt cx="0" cy="0"/>
        </a:xfrm>
      </p:grpSpPr>
      <p:sp>
        <p:nvSpPr>
          <p:cNvPr id="100" name="Google Shape;100;p18"/>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rgbClr val="3F3F3F"/>
              </a:buClr>
              <a:buSzPts val="1800"/>
              <a:buNone/>
            </a:pPr>
            <a:r>
              <a:rPr lang="en-US" sz="4800" b="1">
                <a:latin typeface="Calibri"/>
                <a:ea typeface="Calibri"/>
                <a:cs typeface="Calibri"/>
                <a:sym typeface="Calibri"/>
              </a:rPr>
              <a:t>Data Analysis</a:t>
            </a:r>
            <a:endParaRPr/>
          </a:p>
        </p:txBody>
      </p:sp>
      <p:sp>
        <p:nvSpPr>
          <p:cNvPr id="101" name="Google Shape;101;p18"/>
          <p:cNvSpPr txBox="1">
            <a:spLocks noGrp="1"/>
          </p:cNvSpPr>
          <p:nvPr>
            <p:ph type="body" idx="1"/>
          </p:nvPr>
        </p:nvSpPr>
        <p:spPr>
          <a:xfrm>
            <a:off x="1097280" y="2108201"/>
            <a:ext cx="10058400" cy="4282089"/>
          </a:xfrm>
          <a:prstGeom prst="rect">
            <a:avLst/>
          </a:prstGeom>
          <a:noFill/>
          <a:ln>
            <a:noFill/>
          </a:ln>
        </p:spPr>
        <p:txBody>
          <a:bodyPr spcFirstLastPara="1" wrap="square" lIns="0" tIns="45700" rIns="0" bIns="45700" anchor="t" anchorCtr="0">
            <a:noAutofit/>
          </a:bodyPr>
          <a:lstStyle/>
          <a:p>
            <a:pPr marL="457200" lvl="0" indent="-457200" algn="l" rtl="0">
              <a:lnSpc>
                <a:spcPct val="107000"/>
              </a:lnSpc>
              <a:spcBef>
                <a:spcPts val="0"/>
              </a:spcBef>
              <a:spcAft>
                <a:spcPts val="0"/>
              </a:spcAft>
              <a:buClr>
                <a:srgbClr val="3F3F3F"/>
              </a:buClr>
              <a:buSzPts val="1800"/>
              <a:buFont typeface="Courier New"/>
              <a:buChar char="o"/>
            </a:pPr>
            <a:r>
              <a:rPr lang="en-US" sz="3000" b="1">
                <a:latin typeface="Calibri"/>
                <a:ea typeface="Calibri"/>
                <a:cs typeface="Calibri"/>
                <a:sym typeface="Calibri"/>
              </a:rPr>
              <a:t>Risk and Return Characteristics</a:t>
            </a:r>
            <a:endParaRPr/>
          </a:p>
          <a:p>
            <a:pPr marL="457200" lvl="1" indent="0" algn="l" rtl="0">
              <a:lnSpc>
                <a:spcPct val="107000"/>
              </a:lnSpc>
              <a:spcBef>
                <a:spcPts val="0"/>
              </a:spcBef>
              <a:spcAft>
                <a:spcPts val="0"/>
              </a:spcAft>
              <a:buClr>
                <a:srgbClr val="3F3F3F"/>
              </a:buClr>
              <a:buSzPts val="1800"/>
              <a:buNone/>
            </a:pPr>
            <a:r>
              <a:rPr lang="en-US" sz="2400">
                <a:latin typeface="Calibri"/>
                <a:ea typeface="Calibri"/>
                <a:cs typeface="Calibri"/>
                <a:sym typeface="Calibri"/>
              </a:rPr>
              <a:t>Bitcoin has the highest risk with significant volatility. Market-neutral assets (ADAIX, QMNIX) show stability.</a:t>
            </a:r>
            <a:endParaRPr/>
          </a:p>
          <a:p>
            <a:pPr marL="171450" marR="0" lvl="0" indent="-57150" algn="l" rtl="0">
              <a:lnSpc>
                <a:spcPct val="107000"/>
              </a:lnSpc>
              <a:spcBef>
                <a:spcPts val="0"/>
              </a:spcBef>
              <a:spcAft>
                <a:spcPts val="0"/>
              </a:spcAft>
              <a:buClr>
                <a:srgbClr val="3F3F3F"/>
              </a:buClr>
              <a:buSzPts val="1800"/>
              <a:buFont typeface="Courier New"/>
              <a:buNone/>
            </a:pPr>
            <a:endParaRPr sz="2400">
              <a:latin typeface="Calibri"/>
              <a:ea typeface="Calibri"/>
              <a:cs typeface="Calibri"/>
              <a:sym typeface="Calibri"/>
            </a:endParaRPr>
          </a:p>
          <a:p>
            <a:pPr marL="457200" lvl="1" indent="0" algn="l" rtl="0">
              <a:lnSpc>
                <a:spcPct val="107000"/>
              </a:lnSpc>
              <a:spcBef>
                <a:spcPts val="0"/>
              </a:spcBef>
              <a:spcAft>
                <a:spcPts val="0"/>
              </a:spcAft>
              <a:buClr>
                <a:srgbClr val="3F3F3F"/>
              </a:buClr>
              <a:buSzPts val="1800"/>
              <a:buNone/>
            </a:pPr>
            <a:r>
              <a:rPr lang="en-US" sz="2400">
                <a:latin typeface="Calibri"/>
                <a:ea typeface="Calibri"/>
                <a:cs typeface="Calibri"/>
                <a:sym typeface="Calibri"/>
              </a:rPr>
              <a:t>Gold and commodities provide moderate volatility, while Bitcoin offers the highest return with significant downside risk.</a:t>
            </a:r>
            <a:endParaRPr sz="2400"/>
          </a:p>
        </p:txBody>
      </p:sp>
      <p:pic>
        <p:nvPicPr>
          <p:cNvPr id="2" name="Picture 1">
            <a:extLst>
              <a:ext uri="{FF2B5EF4-FFF2-40B4-BE49-F238E27FC236}">
                <a16:creationId xmlns:a16="http://schemas.microsoft.com/office/drawing/2014/main" id="{79DB1497-D4C3-3A72-4B8C-734E0C93B135}"/>
              </a:ext>
            </a:extLst>
          </p:cNvPr>
          <p:cNvPicPr>
            <a:picLocks noChangeAspect="1"/>
          </p:cNvPicPr>
          <p:nvPr/>
        </p:nvPicPr>
        <p:blipFill>
          <a:blip r:embed="rId3">
            <a:alphaModFix amt="20000"/>
          </a:blip>
          <a:stretch>
            <a:fillRect/>
          </a:stretch>
        </p:blipFill>
        <p:spPr>
          <a:xfrm>
            <a:off x="11478275" y="75688"/>
            <a:ext cx="647790" cy="600159"/>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g30aa4fe3e27_0_8"/>
          <p:cNvSpPr txBox="1"/>
          <p:nvPr/>
        </p:nvSpPr>
        <p:spPr>
          <a:xfrm>
            <a:off x="445008" y="192024"/>
            <a:ext cx="11301900" cy="676800"/>
          </a:xfrm>
          <a:prstGeom prst="rect">
            <a:avLst/>
          </a:prstGeom>
          <a:noFill/>
          <a:ln>
            <a:noFill/>
          </a:ln>
        </p:spPr>
        <p:txBody>
          <a:bodyPr spcFirstLastPara="1" wrap="square" lIns="91425" tIns="45700" rIns="91425" bIns="45700" anchor="t" anchorCtr="0">
            <a:norm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a:solidFill>
                  <a:srgbClr val="000000"/>
                </a:solidFill>
                <a:latin typeface="Calibri"/>
                <a:ea typeface="Calibri"/>
                <a:cs typeface="Calibri"/>
                <a:sym typeface="Calibri"/>
              </a:rPr>
              <a:t>Asset Performance Summary</a:t>
            </a:r>
            <a:endParaRPr sz="3200" b="0" i="0" u="none" strike="noStrike" cap="none">
              <a:solidFill>
                <a:srgbClr val="000000"/>
              </a:solidFill>
              <a:latin typeface="Calibri"/>
              <a:ea typeface="Calibri"/>
              <a:cs typeface="Calibri"/>
              <a:sym typeface="Calibri"/>
            </a:endParaRPr>
          </a:p>
        </p:txBody>
      </p:sp>
      <p:pic>
        <p:nvPicPr>
          <p:cNvPr id="107" name="Google Shape;107;g30aa4fe3e27_0_8" descr="A table with numbers and a number of numbers&#10;&#10;Description automatically generated with medium confidence"/>
          <p:cNvPicPr preferRelativeResize="0"/>
          <p:nvPr/>
        </p:nvPicPr>
        <p:blipFill rotWithShape="1">
          <a:blip r:embed="rId3">
            <a:alphaModFix/>
          </a:blip>
          <a:srcRect r="17155"/>
          <a:stretch/>
        </p:blipFill>
        <p:spPr>
          <a:xfrm>
            <a:off x="1757038" y="965525"/>
            <a:ext cx="8677824" cy="4616500"/>
          </a:xfrm>
          <a:prstGeom prst="rect">
            <a:avLst/>
          </a:prstGeom>
          <a:noFill/>
          <a:ln>
            <a:noFill/>
          </a:ln>
        </p:spPr>
      </p:pic>
      <p:pic>
        <p:nvPicPr>
          <p:cNvPr id="2" name="Picture 1">
            <a:extLst>
              <a:ext uri="{FF2B5EF4-FFF2-40B4-BE49-F238E27FC236}">
                <a16:creationId xmlns:a16="http://schemas.microsoft.com/office/drawing/2014/main" id="{D9747226-CC25-C29E-11ED-AA517FE7ACAF}"/>
              </a:ext>
            </a:extLst>
          </p:cNvPr>
          <p:cNvPicPr>
            <a:picLocks noChangeAspect="1"/>
          </p:cNvPicPr>
          <p:nvPr/>
        </p:nvPicPr>
        <p:blipFill>
          <a:blip r:embed="rId4">
            <a:alphaModFix amt="20000"/>
          </a:blip>
          <a:stretch>
            <a:fillRect/>
          </a:stretch>
        </p:blipFill>
        <p:spPr>
          <a:xfrm>
            <a:off x="11478275" y="75688"/>
            <a:ext cx="647790" cy="600159"/>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11"/>
        <p:cNvGrpSpPr/>
        <p:nvPr/>
      </p:nvGrpSpPr>
      <p:grpSpPr>
        <a:xfrm>
          <a:off x="0" y="0"/>
          <a:ext cx="0" cy="0"/>
          <a:chOff x="0" y="0"/>
          <a:chExt cx="0" cy="0"/>
        </a:xfrm>
      </p:grpSpPr>
      <p:sp>
        <p:nvSpPr>
          <p:cNvPr id="112" name="Google Shape;112;g30aa4fe3e27_0_13"/>
          <p:cNvSpPr txBox="1">
            <a:spLocks noGrp="1"/>
          </p:cNvSpPr>
          <p:nvPr>
            <p:ph type="title"/>
          </p:nvPr>
        </p:nvSpPr>
        <p:spPr>
          <a:xfrm>
            <a:off x="1097280" y="286603"/>
            <a:ext cx="10058400" cy="1450800"/>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rgbClr val="3F3F3F"/>
              </a:buClr>
              <a:buSzPts val="1800"/>
              <a:buNone/>
            </a:pPr>
            <a:r>
              <a:rPr lang="en-US" sz="4800" b="1">
                <a:latin typeface="Calibri"/>
                <a:ea typeface="Calibri"/>
                <a:cs typeface="Calibri"/>
                <a:sym typeface="Calibri"/>
              </a:rPr>
              <a:t>Data Analysis</a:t>
            </a:r>
            <a:endParaRPr/>
          </a:p>
        </p:txBody>
      </p:sp>
      <p:sp>
        <p:nvSpPr>
          <p:cNvPr id="113" name="Google Shape;113;g30aa4fe3e27_0_13"/>
          <p:cNvSpPr txBox="1">
            <a:spLocks noGrp="1"/>
          </p:cNvSpPr>
          <p:nvPr>
            <p:ph type="body" idx="1"/>
          </p:nvPr>
        </p:nvSpPr>
        <p:spPr>
          <a:xfrm>
            <a:off x="1097280" y="2108201"/>
            <a:ext cx="10058400" cy="4282200"/>
          </a:xfrm>
          <a:prstGeom prst="rect">
            <a:avLst/>
          </a:prstGeom>
          <a:noFill/>
          <a:ln>
            <a:noFill/>
          </a:ln>
        </p:spPr>
        <p:txBody>
          <a:bodyPr spcFirstLastPara="1" wrap="square" lIns="0" tIns="45700" rIns="0" bIns="45700" anchor="t" anchorCtr="0">
            <a:noAutofit/>
          </a:bodyPr>
          <a:lstStyle/>
          <a:p>
            <a:pPr marL="457200" marR="0" lvl="0" indent="-457200" algn="l" rtl="0">
              <a:lnSpc>
                <a:spcPct val="107000"/>
              </a:lnSpc>
              <a:spcBef>
                <a:spcPts val="0"/>
              </a:spcBef>
              <a:spcAft>
                <a:spcPts val="0"/>
              </a:spcAft>
              <a:buClr>
                <a:schemeClr val="dk1"/>
              </a:buClr>
              <a:buSzPts val="1800"/>
              <a:buFont typeface="Courier New"/>
              <a:buChar char="o"/>
            </a:pPr>
            <a:r>
              <a:rPr lang="en-US" sz="3000" b="1" dirty="0">
                <a:solidFill>
                  <a:schemeClr val="dk1"/>
                </a:solidFill>
                <a:latin typeface="Calibri"/>
                <a:ea typeface="Calibri"/>
                <a:cs typeface="Calibri"/>
                <a:sym typeface="Calibri"/>
              </a:rPr>
              <a:t>Correlation</a:t>
            </a:r>
            <a:r>
              <a:rPr lang="en-US" sz="3000" b="1" dirty="0">
                <a:latin typeface="Calibri"/>
                <a:ea typeface="Calibri"/>
                <a:cs typeface="Calibri"/>
                <a:sym typeface="Calibri"/>
              </a:rPr>
              <a:t> Insights</a:t>
            </a:r>
            <a:endParaRPr dirty="0"/>
          </a:p>
          <a:p>
            <a:pPr marL="457200" lvl="1" indent="0" algn="l" rtl="0">
              <a:lnSpc>
                <a:spcPct val="107000"/>
              </a:lnSpc>
              <a:spcBef>
                <a:spcPts val="0"/>
              </a:spcBef>
              <a:spcAft>
                <a:spcPts val="0"/>
              </a:spcAft>
              <a:buClr>
                <a:srgbClr val="3F3F3F"/>
              </a:buClr>
              <a:buSzPts val="1800"/>
              <a:buNone/>
            </a:pPr>
            <a:r>
              <a:rPr lang="en-US" sz="2400" dirty="0">
                <a:latin typeface="Calibri"/>
                <a:ea typeface="Calibri"/>
                <a:cs typeface="Calibri"/>
                <a:sym typeface="Calibri"/>
              </a:rPr>
              <a:t>Vanguard Total World Stock (VT) correlates highest with Vanguard </a:t>
            </a:r>
            <a:r>
              <a:rPr lang="en-US" sz="2400" dirty="0" err="1">
                <a:latin typeface="Calibri"/>
                <a:ea typeface="Calibri"/>
                <a:cs typeface="Calibri"/>
                <a:sym typeface="Calibri"/>
              </a:rPr>
              <a:t>LifeStrategy</a:t>
            </a:r>
            <a:r>
              <a:rPr lang="en-US" sz="2400" dirty="0">
                <a:latin typeface="Calibri"/>
                <a:ea typeface="Calibri"/>
                <a:cs typeface="Calibri"/>
                <a:sym typeface="Calibri"/>
              </a:rPr>
              <a:t>. </a:t>
            </a:r>
          </a:p>
          <a:p>
            <a:pPr marL="457200" lvl="1" indent="0" algn="l" rtl="0">
              <a:lnSpc>
                <a:spcPct val="107000"/>
              </a:lnSpc>
              <a:spcBef>
                <a:spcPts val="0"/>
              </a:spcBef>
              <a:spcAft>
                <a:spcPts val="0"/>
              </a:spcAft>
              <a:buClr>
                <a:srgbClr val="3F3F3F"/>
              </a:buClr>
              <a:buSzPts val="1800"/>
              <a:buNone/>
            </a:pPr>
            <a:endParaRPr sz="2400" dirty="0">
              <a:latin typeface="Calibri"/>
              <a:ea typeface="Calibri"/>
              <a:cs typeface="Calibri"/>
              <a:sym typeface="Calibri"/>
            </a:endParaRPr>
          </a:p>
          <a:p>
            <a:pPr marL="457200" lvl="1" indent="0" algn="l" rtl="0">
              <a:lnSpc>
                <a:spcPct val="107000"/>
              </a:lnSpc>
              <a:spcBef>
                <a:spcPts val="0"/>
              </a:spcBef>
              <a:spcAft>
                <a:spcPts val="0"/>
              </a:spcAft>
              <a:buClr>
                <a:srgbClr val="3F3F3F"/>
              </a:buClr>
              <a:buSzPts val="1800"/>
              <a:buNone/>
            </a:pPr>
            <a:r>
              <a:rPr lang="en-US" sz="2400" dirty="0">
                <a:latin typeface="Calibri"/>
                <a:ea typeface="Calibri"/>
                <a:cs typeface="Calibri"/>
                <a:sym typeface="Calibri"/>
              </a:rPr>
              <a:t>Numerous assets have negative cross-correlations, indicating diversification potential.</a:t>
            </a:r>
            <a:endParaRPr dirty="0"/>
          </a:p>
          <a:p>
            <a:pPr marL="171450" marR="0" lvl="0" indent="-57150" algn="l" rtl="0">
              <a:lnSpc>
                <a:spcPct val="107000"/>
              </a:lnSpc>
              <a:spcBef>
                <a:spcPts val="0"/>
              </a:spcBef>
              <a:spcAft>
                <a:spcPts val="0"/>
              </a:spcAft>
              <a:buClr>
                <a:srgbClr val="3F3F3F"/>
              </a:buClr>
              <a:buSzPts val="1800"/>
              <a:buFont typeface="Courier New"/>
              <a:buNone/>
            </a:pPr>
            <a:endParaRPr sz="800" b="1" dirty="0">
              <a:latin typeface="Calibri"/>
              <a:ea typeface="Calibri"/>
              <a:cs typeface="Calibri"/>
              <a:sym typeface="Calibri"/>
            </a:endParaRPr>
          </a:p>
          <a:p>
            <a:pPr marL="0" lvl="1" indent="0" algn="l" rtl="0">
              <a:lnSpc>
                <a:spcPct val="107000"/>
              </a:lnSpc>
              <a:spcBef>
                <a:spcPts val="0"/>
              </a:spcBef>
              <a:spcAft>
                <a:spcPts val="0"/>
              </a:spcAft>
              <a:buClr>
                <a:srgbClr val="3F3F3F"/>
              </a:buClr>
              <a:buSzPts val="1800"/>
              <a:buNone/>
            </a:pPr>
            <a:endParaRPr sz="2400" dirty="0"/>
          </a:p>
        </p:txBody>
      </p:sp>
      <p:pic>
        <p:nvPicPr>
          <p:cNvPr id="2" name="Picture 1">
            <a:extLst>
              <a:ext uri="{FF2B5EF4-FFF2-40B4-BE49-F238E27FC236}">
                <a16:creationId xmlns:a16="http://schemas.microsoft.com/office/drawing/2014/main" id="{B1E93D5A-DAF4-DB5B-FCE2-96A03A86C62B}"/>
              </a:ext>
            </a:extLst>
          </p:cNvPr>
          <p:cNvPicPr>
            <a:picLocks noChangeAspect="1"/>
          </p:cNvPicPr>
          <p:nvPr/>
        </p:nvPicPr>
        <p:blipFill>
          <a:blip r:embed="rId3">
            <a:alphaModFix amt="20000"/>
          </a:blip>
          <a:stretch>
            <a:fillRect/>
          </a:stretch>
        </p:blipFill>
        <p:spPr>
          <a:xfrm>
            <a:off x="11583935" y="89708"/>
            <a:ext cx="562053" cy="619211"/>
          </a:xfrm>
          <a:prstGeom prst="rect">
            <a:avLst/>
          </a:prstGeom>
        </p:spPr>
      </p:pic>
    </p:spTree>
  </p:cSld>
  <p:clrMapOvr>
    <a:masterClrMapping/>
  </p:clrMapOvr>
</p:sld>
</file>

<file path=ppt/theme/theme1.xml><?xml version="1.0" encoding="utf-8"?>
<a:theme xmlns:a="http://schemas.openxmlformats.org/drawingml/2006/main" name="Custom">
  <a:themeElements>
    <a:clrScheme name="Custom 37">
      <a:dk1>
        <a:srgbClr val="000000"/>
      </a:dk1>
      <a:lt1>
        <a:srgbClr val="FFFFFF"/>
      </a:lt1>
      <a:dk2>
        <a:srgbClr val="4A5356"/>
      </a:dk2>
      <a:lt2>
        <a:srgbClr val="E8E3CE"/>
      </a:lt2>
      <a:accent1>
        <a:srgbClr val="9BA8B7"/>
      </a:accent1>
      <a:accent2>
        <a:srgbClr val="E6A02E"/>
      </a:accent2>
      <a:accent3>
        <a:srgbClr val="BF6A3B"/>
      </a:accent3>
      <a:accent4>
        <a:srgbClr val="92987A"/>
      </a:accent4>
      <a:accent5>
        <a:srgbClr val="857659"/>
      </a:accent5>
      <a:accent6>
        <a:srgbClr val="A0988C"/>
      </a:accent6>
      <a:hlink>
        <a:srgbClr val="00B0F0"/>
      </a:hlink>
      <a:folHlink>
        <a:srgbClr val="738F9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TotalTime>
  <Words>8260</Words>
  <Application>Microsoft Office PowerPoint</Application>
  <PresentationFormat>Widescreen</PresentationFormat>
  <Paragraphs>674</Paragraphs>
  <Slides>44</Slides>
  <Notes>44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44</vt:i4>
      </vt:variant>
    </vt:vector>
  </HeadingPairs>
  <TitlesOfParts>
    <vt:vector size="52" baseType="lpstr">
      <vt:lpstr>Libre Franklin</vt:lpstr>
      <vt:lpstr>Courier New</vt:lpstr>
      <vt:lpstr>Arial</vt:lpstr>
      <vt:lpstr>Bookman Old Style</vt:lpstr>
      <vt:lpstr>Calibri</vt:lpstr>
      <vt:lpstr>Helvetica Neue</vt:lpstr>
      <vt:lpstr>Noto Sans Symbols</vt:lpstr>
      <vt:lpstr>Custom</vt:lpstr>
      <vt:lpstr>The Risky Business of Safe Investing  Optimizing Conservative Portfolios </vt:lpstr>
      <vt:lpstr>The Risky Business of Safe Investing  Optimizing Conservative Portfolios </vt:lpstr>
      <vt:lpstr>Agenda</vt:lpstr>
      <vt:lpstr>Introduction</vt:lpstr>
      <vt:lpstr>Data Overview</vt:lpstr>
      <vt:lpstr>PowerPoint Presentation</vt:lpstr>
      <vt:lpstr>Data Analysis</vt:lpstr>
      <vt:lpstr>PowerPoint Presentation</vt:lpstr>
      <vt:lpstr>Data Analysis</vt:lpstr>
      <vt:lpstr>PowerPoint Presentation</vt:lpstr>
      <vt:lpstr>PowerPoint Presentation</vt:lpstr>
      <vt:lpstr>Portfolio Optimization Strategies</vt:lpstr>
      <vt:lpstr>Key Findings</vt:lpstr>
      <vt:lpstr>PowerPoint Presentation</vt:lpstr>
      <vt:lpstr>Recommendations</vt:lpstr>
      <vt:lpstr>Conclusion</vt:lpstr>
      <vt:lpstr>Next Steps</vt:lpstr>
      <vt:lpstr>The Risky Business of Safe Investing  Optimizing Conservative Portfolios </vt:lpstr>
      <vt:lpstr>Backup Slides Data Analytics and Modeling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Carrie Little</dc:creator>
  <cp:lastModifiedBy>Carrie Little</cp:lastModifiedBy>
  <cp:revision>2</cp:revision>
  <dcterms:created xsi:type="dcterms:W3CDTF">2024-09-21T18:23:20Z</dcterms:created>
  <dcterms:modified xsi:type="dcterms:W3CDTF">2024-10-12T19:48:29Z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